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8" r:id="rId3"/>
    <p:sldId id="281" r:id="rId4"/>
    <p:sldId id="261" r:id="rId5"/>
    <p:sldId id="301" r:id="rId6"/>
    <p:sldId id="303" r:id="rId7"/>
    <p:sldId id="302" r:id="rId8"/>
    <p:sldId id="300" r:id="rId9"/>
    <p:sldId id="273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C5F8"/>
    <a:srgbClr val="DA13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9"/>
    <p:restoredTop sz="70612"/>
  </p:normalViewPr>
  <p:slideViewPr>
    <p:cSldViewPr snapToGrid="0" snapToObjects="1">
      <p:cViewPr varScale="1">
        <p:scale>
          <a:sx n="88" d="100"/>
          <a:sy n="88" d="100"/>
        </p:scale>
        <p:origin x="248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C8A75-D24D-BE44-B4A2-59E70FDB565A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A5C64-B738-F145-B38B-AF0D95C0F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0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76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85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09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8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16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AC82AFB-0523-4B2F-97F8-826DE65AB325}" type="slidenum">
              <a:rPr lang="en-GB" sz="1200" b="0" strike="noStrike" spc="-1">
                <a:latin typeface="Times New Roman"/>
              </a:rPr>
              <a:t>5</a:t>
            </a:fld>
            <a:endParaRPr lang="en-GB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7045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AC82AFB-0523-4B2F-97F8-826DE65AB325}" type="slidenum">
              <a:rPr lang="en-GB" sz="1200" b="0" strike="noStrike" spc="-1">
                <a:latin typeface="Times New Roman"/>
              </a:rPr>
              <a:t>6</a:t>
            </a:fld>
            <a:endParaRPr lang="en-GB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7180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8AC82AFB-0523-4B2F-97F8-826DE65AB325}" type="slidenum">
              <a:rPr lang="en-GB" sz="1200" b="0" strike="noStrike" spc="-1">
                <a:latin typeface="Times New Roman"/>
              </a:rPr>
              <a:t>7</a:t>
            </a:fld>
            <a:endParaRPr lang="en-GB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7204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22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A5C64-B738-F145-B38B-AF0D95C0F7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9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EDFB1-8F30-9D4F-A0FE-02DA4EF83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9EF66-938B-1A49-B0F5-404743ABB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1E05D-59A6-9045-94A0-FC8EEBEA4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C9BB4-9D2A-6C4A-9068-509BE56C3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10149-1CEF-2C49-B302-F6861AD0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CCFBB-1F2E-E949-8587-AF969010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8CD61-99FE-5545-B964-F876F862A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10191-B687-4647-9B9D-5F0EEFD0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DA4B0-79F6-4642-88F8-D68D0988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4C532-18F7-D54B-AD9B-2533A5B1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8702F-8309-9C43-A7B1-1E09395EA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C5794-66CF-334E-B3F1-1EACE6373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D5F61-198E-304B-AC31-A89027305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D9616-F276-6B47-B7A4-0723A64B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3EAD6-429D-4B40-A536-BDF97AE7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92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72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2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702C2-4A26-5C42-9D63-D63FE2AE4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A14CD-A751-474A-870F-69B5C4D49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49F21-40F6-2841-8FF9-708CEFAB8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AA9DE-52BA-BB44-A7E7-C68A87BB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F5969-86EB-644E-94AF-85AC67B2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2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A787D-55F1-8F4E-9522-65A1651C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1DC37-0798-8E4F-BEC6-108745C86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9E8F8-DD20-7247-A0AC-F522916A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9F2EA-EAD5-C340-BA52-874E9C2E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3BF92-CA73-9044-A4F7-C80FB290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3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B3ECE-B2AC-3A4F-8E52-7588200A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F8FDF-2562-9644-95C2-857EBC1CF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627E9-5364-FC45-8024-5D44C339E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5719F-4FAD-814F-BADA-B155F304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D9AD4-CAA3-3940-8ADD-BD8FB9768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BE96C-AFB5-3944-BB8B-2448766A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E9552-A68C-AC4E-99B4-DCCB59A71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87969-F5EF-3D49-B599-669026D3D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D01E14-0D19-1A44-BCEA-59E9F7CA0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8F13A3-4822-BB43-A5C1-9A129C77A2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A91C68-B383-F84B-BCD3-E6F84E321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DB7014-FB51-3E4A-B5BE-A2653DDCA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8F1BBC-EE0A-B641-B336-5B04051C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BC7FA-E6D9-0140-951D-63F62BBB9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1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396F-F3CF-914A-801D-E7E16132E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8CF268-4135-7446-BF9D-E21AEC88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D147EF-7208-6149-84C8-1FEAB7ED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2E3250-FDB2-414B-8D64-F7C9D3E0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3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8BD89A-0D53-404F-BE41-0128249CB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527CC-853B-B046-86E9-61EFA2296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57AD9-D24E-BB49-9C48-4CBC23E3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0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6D29-8D57-5F4F-A5FE-D28CAA878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CAEB1-90B4-5C44-8A1E-65D7A7704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A6E70-8F28-2149-9870-3629271F0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4D76DB-4E3E-654D-B97B-CD7CB9B3B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6EB70-D7E0-9B48-A8F8-9B1FD020D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323EBF-C7C6-364B-9886-26732BD47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6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E1304-0DEC-5F4C-944D-4FD4953D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A534E7-4580-6648-B053-EE7FDEAF2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22F75E-7B98-7B4A-8556-3A82D5410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66FA4-8246-4344-BA2F-EA007A94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92330-D56B-E845-845D-770BA1D32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9CB88-B03D-4645-A870-C46E3D56C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27ADE-B8DF-EB47-94EA-1FF904846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DF483-9613-A64B-BE28-599452DA5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4E22F-B76B-5246-A556-495BA4C3A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3BA4-0A49-9247-AABF-8D7C10E8AC2C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2F2AB-1A65-AB4B-AB38-9ACA35691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43058-24AD-FD40-AB04-0834C4B0D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1735-3D3C-0D41-91B7-53043A922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4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citizens.senate@eahsn.org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surveys.eahsn.org/zs/ReB8b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0119"/>
            <a:ext cx="12192000" cy="4064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701088" y="298053"/>
            <a:ext cx="3087075" cy="1393332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4BDF264-9D3D-DD49-BDF6-B543B1E09B32}"/>
              </a:ext>
            </a:extLst>
          </p:cNvPr>
          <p:cNvSpPr txBox="1"/>
          <p:nvPr/>
        </p:nvSpPr>
        <p:spPr>
          <a:xfrm>
            <a:off x="89210" y="2341756"/>
            <a:ext cx="1190950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Citizens’ Senate meeting no 34</a:t>
            </a:r>
          </a:p>
          <a:p>
            <a:r>
              <a:rPr lang="en-US" sz="3200" baseline="30000" dirty="0">
                <a:solidFill>
                  <a:schemeClr val="bg1"/>
                </a:solidFill>
              </a:rPr>
              <a:t>16th </a:t>
            </a:r>
            <a:r>
              <a:rPr lang="en-US" sz="3200" dirty="0">
                <a:solidFill>
                  <a:schemeClr val="bg1"/>
                </a:solidFill>
              </a:rPr>
              <a:t> December 2021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F0442F-0DB8-5A45-9695-E5770E5415D4}"/>
              </a:ext>
            </a:extLst>
          </p:cNvPr>
          <p:cNvSpPr txBox="1"/>
          <p:nvPr/>
        </p:nvSpPr>
        <p:spPr>
          <a:xfrm>
            <a:off x="0" y="4407899"/>
            <a:ext cx="4415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Presenter:	Trevor Fernandes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7569E0-BD05-7D4C-BBA7-56DC9FE021CA}"/>
              </a:ext>
            </a:extLst>
          </p:cNvPr>
          <p:cNvSpPr txBox="1"/>
          <p:nvPr/>
        </p:nvSpPr>
        <p:spPr>
          <a:xfrm>
            <a:off x="0" y="4783323"/>
            <a:ext cx="4415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Moderator:	</a:t>
            </a:r>
            <a:r>
              <a:rPr lang="en-US" sz="2400" dirty="0" err="1">
                <a:solidFill>
                  <a:schemeClr val="bg1"/>
                </a:solidFill>
              </a:rPr>
              <a:t>Szara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Coote</a:t>
            </a:r>
            <a:r>
              <a:rPr lang="en-US" sz="24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34487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4342825" y="587228"/>
            <a:ext cx="3186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Action Learning Sets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58A5B0-E9B1-D649-B5C3-847D1B7A7D0D}"/>
              </a:ext>
            </a:extLst>
          </p:cNvPr>
          <p:cNvSpPr txBox="1"/>
          <p:nvPr/>
        </p:nvSpPr>
        <p:spPr>
          <a:xfrm>
            <a:off x="745841" y="5792463"/>
            <a:ext cx="4454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Facilitated by Kevin </a:t>
            </a:r>
            <a:r>
              <a:rPr lang="en-US" sz="2400" dirty="0" err="1"/>
              <a:t>Minier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40780C-BD02-1643-B41E-1459EC3227D8}"/>
              </a:ext>
            </a:extLst>
          </p:cNvPr>
          <p:cNvSpPr txBox="1"/>
          <p:nvPr/>
        </p:nvSpPr>
        <p:spPr>
          <a:xfrm>
            <a:off x="527382" y="1961535"/>
            <a:ext cx="10873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Action Learning: a process that involves a small group working on real problems, taking action, and learning as individuals, as a team, and as an organisation. </a:t>
            </a:r>
            <a:endParaRPr lang="en-US" sz="2400" dirty="0"/>
          </a:p>
        </p:txBody>
      </p:sp>
      <p:pic>
        <p:nvPicPr>
          <p:cNvPr id="13" name="Picture 12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3D3F0158-1E34-F64A-A585-750649EFA0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8289" y="3062898"/>
            <a:ext cx="2382834" cy="265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19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5356465" y="639214"/>
            <a:ext cx="2512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150F8-5B1A-744C-AFA4-D93EB9E34F2E}"/>
              </a:ext>
            </a:extLst>
          </p:cNvPr>
          <p:cNvSpPr txBox="1"/>
          <p:nvPr/>
        </p:nvSpPr>
        <p:spPr>
          <a:xfrm>
            <a:off x="527381" y="1484784"/>
            <a:ext cx="1110909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b="1" dirty="0"/>
              <a:t> </a:t>
            </a:r>
            <a:endParaRPr lang="en-GB" dirty="0"/>
          </a:p>
          <a:p>
            <a:pPr fontAlgn="base"/>
            <a:r>
              <a:rPr lang="en-GB" sz="2400" dirty="0"/>
              <a:t>11.00</a:t>
            </a:r>
            <a:r>
              <a:rPr lang="en-GB" sz="2400" b="1" dirty="0"/>
              <a:t> - </a:t>
            </a:r>
            <a:r>
              <a:rPr lang="en-GB" sz="2400" dirty="0"/>
              <a:t>Welcome &amp; intro</a:t>
            </a:r>
            <a:r>
              <a:rPr lang="en-GB" sz="2400" b="1" dirty="0"/>
              <a:t>.  </a:t>
            </a:r>
            <a:r>
              <a:rPr lang="en-GB" sz="2400" dirty="0"/>
              <a:t>Reinforce the purpose of the Citizens’ Senate</a:t>
            </a:r>
          </a:p>
          <a:p>
            <a:pPr fontAlgn="base"/>
            <a:r>
              <a:rPr lang="en-GB" sz="2400" dirty="0"/>
              <a:t> </a:t>
            </a:r>
          </a:p>
          <a:p>
            <a:r>
              <a:rPr lang="en-GB" sz="2400" dirty="0"/>
              <a:t>11.05 - Update on activity with Eastern </a:t>
            </a:r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11.15</a:t>
            </a:r>
            <a:r>
              <a:rPr lang="en-GB" sz="2400" b="1" dirty="0"/>
              <a:t> - </a:t>
            </a:r>
            <a:r>
              <a:rPr lang="en-GB" sz="2400" dirty="0"/>
              <a:t>The role of pharmacy in primary care </a:t>
            </a:r>
            <a:br>
              <a:rPr lang="en-GB" sz="2400" dirty="0"/>
            </a:br>
            <a:endParaRPr lang="en-GB" sz="2400" dirty="0"/>
          </a:p>
          <a:p>
            <a:r>
              <a:rPr lang="en-GB" sz="2400" dirty="0"/>
              <a:t>11.45 - Q &amp; A</a:t>
            </a:r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12.00 - sharing experience</a:t>
            </a:r>
          </a:p>
          <a:p>
            <a:endParaRPr lang="en-GB" sz="2400" dirty="0"/>
          </a:p>
          <a:p>
            <a:r>
              <a:rPr lang="en-GB" sz="2400" dirty="0"/>
              <a:t>12.10 - EEAST PPI progress</a:t>
            </a:r>
          </a:p>
          <a:p>
            <a:endParaRPr lang="en-GB" sz="2400" dirty="0"/>
          </a:p>
          <a:p>
            <a:r>
              <a:rPr lang="en-GB" sz="2400" dirty="0"/>
              <a:t>12.30 – AOB &amp; </a:t>
            </a:r>
            <a:r>
              <a:rPr lang="en-GB" sz="2400" b="1" dirty="0"/>
              <a:t>Close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9533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C4777F2-CB91-EF4D-9C31-7ED6278536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2231"/>
            <a:ext cx="12202178" cy="450018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10F60C-10BC-1045-9DB9-07A5DF2B2E07}"/>
              </a:ext>
            </a:extLst>
          </p:cNvPr>
          <p:cNvSpPr txBox="1"/>
          <p:nvPr/>
        </p:nvSpPr>
        <p:spPr>
          <a:xfrm>
            <a:off x="134172" y="2358124"/>
            <a:ext cx="120257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Involvement in programmes, services, policy &amp; research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Access to specialist Health Professionals and speakers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Information and guidance on NHS policy and service change</a:t>
            </a:r>
            <a:br>
              <a:rPr lang="en-GB" sz="2800" b="1" dirty="0">
                <a:solidFill>
                  <a:schemeClr val="bg1"/>
                </a:solidFill>
              </a:rPr>
            </a:b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Support innovation for patient benefit</a:t>
            </a:r>
          </a:p>
          <a:p>
            <a:pPr marL="342900" indent="-342900" fontAlgn="base">
              <a:buFont typeface="Wingdings" pitchFamily="2" charset="2"/>
              <a:buChar char="Ø"/>
            </a:pPr>
            <a:endParaRPr lang="en-GB" sz="2800" b="1" dirty="0">
              <a:solidFill>
                <a:schemeClr val="bg1"/>
              </a:solidFill>
            </a:endParaRPr>
          </a:p>
          <a:p>
            <a:pPr marL="342900" indent="-342900" fontAlgn="base">
              <a:buFont typeface="Wingdings" pitchFamily="2" charset="2"/>
              <a:buChar char="Ø"/>
            </a:pPr>
            <a:r>
              <a:rPr lang="en-GB" sz="2800" b="1" dirty="0">
                <a:solidFill>
                  <a:schemeClr val="bg1"/>
                </a:solidFill>
              </a:rPr>
              <a:t>Training and </a:t>
            </a:r>
            <a:r>
              <a:rPr lang="en-GB" sz="2800" b="1" dirty="0" err="1">
                <a:solidFill>
                  <a:schemeClr val="bg1"/>
                </a:solidFill>
              </a:rPr>
              <a:t>developmet</a:t>
            </a:r>
            <a:r>
              <a:rPr lang="en-GB" sz="2800" b="1" dirty="0">
                <a:solidFill>
                  <a:schemeClr val="bg1"/>
                </a:solidFill>
              </a:rPr>
              <a:t> opportunities</a:t>
            </a:r>
          </a:p>
          <a:p>
            <a:pPr marL="342900" indent="-342900" fontAlgn="base">
              <a:buFont typeface="Wingdings" pitchFamily="2" charset="2"/>
              <a:buChar char="Ø"/>
            </a:pPr>
            <a:endParaRPr lang="en-GB" sz="2400" b="1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A307B8E-BD5B-FE46-B9D7-F80263467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6" y="1168010"/>
            <a:ext cx="5978251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653D6E5-2C7F-0243-BC95-47CD2E7383A3}"/>
              </a:ext>
            </a:extLst>
          </p:cNvPr>
          <p:cNvSpPr txBox="1"/>
          <p:nvPr/>
        </p:nvSpPr>
        <p:spPr>
          <a:xfrm>
            <a:off x="3849218" y="845026"/>
            <a:ext cx="4225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Extend the Patient Voice</a:t>
            </a:r>
          </a:p>
        </p:txBody>
      </p:sp>
    </p:spTree>
    <p:extLst>
      <p:ext uri="{BB962C8B-B14F-4D97-AF65-F5344CB8AC3E}">
        <p14:creationId xmlns:p14="http://schemas.microsoft.com/office/powerpoint/2010/main" val="713720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5356465" y="639214"/>
            <a:ext cx="2512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31597D-CAB7-7242-88E3-32C5B88B3740}"/>
              </a:ext>
            </a:extLst>
          </p:cNvPr>
          <p:cNvSpPr txBox="1"/>
          <p:nvPr/>
        </p:nvSpPr>
        <p:spPr>
          <a:xfrm>
            <a:off x="1797516" y="1466070"/>
            <a:ext cx="8396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000" dirty="0"/>
          </a:p>
          <a:p>
            <a:r>
              <a:rPr lang="en-GB" sz="2800" b="1" dirty="0"/>
              <a:t>Citizens’ Senate and Eastern AHSN events / activity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E1AB23-78B3-7D41-9C4B-D139AF5B20AF}"/>
              </a:ext>
            </a:extLst>
          </p:cNvPr>
          <p:cNvSpPr txBox="1"/>
          <p:nvPr/>
        </p:nvSpPr>
        <p:spPr>
          <a:xfrm>
            <a:off x="671332" y="3083606"/>
            <a:ext cx="1132004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/>
              <a:t>18</a:t>
            </a:r>
            <a:r>
              <a:rPr lang="en-US" sz="2400" baseline="30000" dirty="0"/>
              <a:t>th</a:t>
            </a:r>
            <a:r>
              <a:rPr lang="en-US" sz="2400" dirty="0"/>
              <a:t> Oct - Case study - best practice for engaging with the CS in coproduction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/>
              <a:t>24</a:t>
            </a:r>
            <a:r>
              <a:rPr lang="en-US" sz="2400" baseline="30000" dirty="0"/>
              <a:t>th</a:t>
            </a:r>
            <a:r>
              <a:rPr lang="en-US" sz="2400" dirty="0"/>
              <a:t> Nov -  Eastern Company meeting - raising awareness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/>
              <a:t>14 Dec  - Lunch &amp; share event - meeting new intake of Project Managers and Advisors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/>
              <a:t>27</a:t>
            </a:r>
            <a:r>
              <a:rPr lang="en-US" sz="2400" baseline="30000" dirty="0"/>
              <a:t>th</a:t>
            </a:r>
            <a:r>
              <a:rPr lang="en-US" sz="2400" dirty="0"/>
              <a:t> Jan 2022 - Insight to Impact masterclass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68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2209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n-US" sz="5100" b="1" spc="-1" dirty="0">
                <a:solidFill>
                  <a:srgbClr val="000000"/>
                </a:solidFill>
                <a:latin typeface="Arial"/>
              </a:rPr>
              <a:t>Getting more from your </a:t>
            </a:r>
          </a:p>
          <a:p>
            <a:pPr algn="ctr">
              <a:lnSpc>
                <a:spcPct val="100000"/>
              </a:lnSpc>
            </a:pPr>
            <a:endParaRPr lang="en-US" sz="51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5100" b="1" spc="-1" dirty="0">
                <a:solidFill>
                  <a:srgbClr val="000000"/>
                </a:solidFill>
                <a:latin typeface="Arial"/>
              </a:rPr>
              <a:t>Pharmacist</a:t>
            </a:r>
            <a:br>
              <a:rPr dirty="0"/>
            </a:br>
            <a:endParaRPr lang="en-US" sz="4400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2895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en-GB" sz="3200" spc="-1">
                <a:solidFill>
                  <a:srgbClr val="8B8B8B"/>
                </a:solidFill>
                <a:latin typeface="Arial"/>
              </a:rPr>
              <a:t>Paula Wilkinson</a:t>
            </a:r>
            <a:endParaRPr lang="en-GB" sz="3200" spc="-1">
              <a:latin typeface="Arial"/>
            </a:endParaRPr>
          </a:p>
          <a:p>
            <a:pPr algn="ctr">
              <a:spcBef>
                <a:spcPts val="641"/>
              </a:spcBef>
            </a:pPr>
            <a:r>
              <a:rPr lang="en-GB" sz="3200" spc="-1">
                <a:solidFill>
                  <a:srgbClr val="8B8B8B"/>
                </a:solidFill>
                <a:latin typeface="Arial"/>
              </a:rPr>
              <a:t>Chief Pharmacist</a:t>
            </a:r>
            <a:endParaRPr lang="en-GB" sz="3200" spc="-1">
              <a:latin typeface="Arial"/>
            </a:endParaRPr>
          </a:p>
          <a:p>
            <a:pPr algn="ctr">
              <a:spcBef>
                <a:spcPts val="641"/>
              </a:spcBef>
            </a:pPr>
            <a:r>
              <a:rPr lang="en-GB" sz="3200" spc="-1">
                <a:solidFill>
                  <a:srgbClr val="8B8B8B"/>
                </a:solidFill>
                <a:latin typeface="Arial"/>
              </a:rPr>
              <a:t>Mid Essex CCG</a:t>
            </a:r>
            <a:endParaRPr lang="en-GB" sz="3200" spc="-1">
              <a:latin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DD934C-5CF9-9B47-8EB5-3A546578A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770396-68F0-B242-8A25-B3B21C126287}"/>
              </a:ext>
            </a:extLst>
          </p:cNvPr>
          <p:cNvSpPr txBox="1"/>
          <p:nvPr/>
        </p:nvSpPr>
        <p:spPr>
          <a:xfrm>
            <a:off x="4849792" y="639214"/>
            <a:ext cx="3019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9A1AFD-530E-C341-82AA-06D2E65B2CFB}"/>
              </a:ext>
            </a:extLst>
          </p:cNvPr>
          <p:cNvGrpSpPr/>
          <p:nvPr/>
        </p:nvGrpSpPr>
        <p:grpSpPr>
          <a:xfrm>
            <a:off x="9746341" y="305132"/>
            <a:ext cx="2020369" cy="1191384"/>
            <a:chOff x="9253777" y="298053"/>
            <a:chExt cx="2534386" cy="96127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3CBFA62-2AF7-0C4A-BA08-9081FE926A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19299EF-6108-814B-B467-44885E52D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3DD2EA1-843C-054E-BCD0-E2C2A5D841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1809847" cy="82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61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DD934C-5CF9-9B47-8EB5-3A546578A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770396-68F0-B242-8A25-B3B21C126287}"/>
              </a:ext>
            </a:extLst>
          </p:cNvPr>
          <p:cNvSpPr txBox="1"/>
          <p:nvPr/>
        </p:nvSpPr>
        <p:spPr>
          <a:xfrm>
            <a:off x="4849792" y="639214"/>
            <a:ext cx="3019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9A1AFD-530E-C341-82AA-06D2E65B2CFB}"/>
              </a:ext>
            </a:extLst>
          </p:cNvPr>
          <p:cNvGrpSpPr/>
          <p:nvPr/>
        </p:nvGrpSpPr>
        <p:grpSpPr>
          <a:xfrm>
            <a:off x="9746341" y="305132"/>
            <a:ext cx="2020369" cy="1191384"/>
            <a:chOff x="9253777" y="298053"/>
            <a:chExt cx="2534386" cy="96127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3CBFA62-2AF7-0C4A-BA08-9081FE926A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19299EF-6108-814B-B467-44885E52D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3DD2EA1-843C-054E-BCD0-E2C2A5D841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1809847" cy="82977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949C79-51C9-9D44-B5E4-B0179B6C2FF7}"/>
              </a:ext>
            </a:extLst>
          </p:cNvPr>
          <p:cNvSpPr txBox="1"/>
          <p:nvPr/>
        </p:nvSpPr>
        <p:spPr>
          <a:xfrm>
            <a:off x="4586514" y="1973943"/>
            <a:ext cx="4734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Sharing experiences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7ED1B9-0526-C042-BFDB-123277E1049B}"/>
              </a:ext>
            </a:extLst>
          </p:cNvPr>
          <p:cNvSpPr txBox="1"/>
          <p:nvPr/>
        </p:nvSpPr>
        <p:spPr>
          <a:xfrm>
            <a:off x="2693935" y="3198167"/>
            <a:ext cx="851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Jeremy </a:t>
            </a:r>
            <a:r>
              <a:rPr lang="en-US" sz="2400" dirty="0" err="1"/>
              <a:t>Dearling</a:t>
            </a:r>
            <a:r>
              <a:rPr lang="en-US" sz="2400" dirty="0"/>
              <a:t> </a:t>
            </a:r>
            <a:r>
              <a:rPr lang="en-US" dirty="0"/>
              <a:t>– </a:t>
            </a:r>
            <a:r>
              <a:rPr lang="en-US" sz="2400" dirty="0"/>
              <a:t>voted Best Reviewer 2021 by the BMJ</a:t>
            </a:r>
          </a:p>
        </p:txBody>
      </p:sp>
    </p:spTree>
    <p:extLst>
      <p:ext uri="{BB962C8B-B14F-4D97-AF65-F5344CB8AC3E}">
        <p14:creationId xmlns:p14="http://schemas.microsoft.com/office/powerpoint/2010/main" val="26955981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DD934C-5CF9-9B47-8EB5-3A546578A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770396-68F0-B242-8A25-B3B21C126287}"/>
              </a:ext>
            </a:extLst>
          </p:cNvPr>
          <p:cNvSpPr txBox="1"/>
          <p:nvPr/>
        </p:nvSpPr>
        <p:spPr>
          <a:xfrm>
            <a:off x="4849792" y="639214"/>
            <a:ext cx="3019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9A1AFD-530E-C341-82AA-06D2E65B2CFB}"/>
              </a:ext>
            </a:extLst>
          </p:cNvPr>
          <p:cNvGrpSpPr/>
          <p:nvPr/>
        </p:nvGrpSpPr>
        <p:grpSpPr>
          <a:xfrm>
            <a:off x="9746341" y="305132"/>
            <a:ext cx="2020369" cy="1191384"/>
            <a:chOff x="9253777" y="298053"/>
            <a:chExt cx="2534386" cy="961279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3CBFA62-2AF7-0C4A-BA08-9081FE926A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119299EF-6108-814B-B467-44885E52D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3DD2EA1-843C-054E-BCD0-E2C2A5D841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1809847" cy="829778"/>
          </a:xfrm>
          <a:prstGeom prst="rect">
            <a:avLst/>
          </a:prstGeom>
        </p:spPr>
      </p:pic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C7EE43-F088-4C44-93C1-9260323F2C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9178" y="2598511"/>
            <a:ext cx="7755940" cy="176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5667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5356465" y="639214"/>
            <a:ext cx="2512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Agenda items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31597D-CAB7-7242-88E3-32C5B88B3740}"/>
              </a:ext>
            </a:extLst>
          </p:cNvPr>
          <p:cNvSpPr txBox="1"/>
          <p:nvPr/>
        </p:nvSpPr>
        <p:spPr>
          <a:xfrm>
            <a:off x="967994" y="1406239"/>
            <a:ext cx="1025601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GB" b="1" dirty="0"/>
              <a:t> </a:t>
            </a:r>
            <a:r>
              <a:rPr lang="en-GB" sz="2800" dirty="0"/>
              <a:t> </a:t>
            </a:r>
            <a:r>
              <a:rPr lang="en-GB" sz="2800" b="1" dirty="0"/>
              <a:t>Leading for Change Leadership training </a:t>
            </a:r>
          </a:p>
          <a:p>
            <a:pPr algn="ctr" fontAlgn="base"/>
            <a:endParaRPr lang="en-GB" sz="2800" b="1" dirty="0"/>
          </a:p>
          <a:p>
            <a:pPr fontAlgn="base"/>
            <a:r>
              <a:rPr lang="en-GB" sz="2400" b="1" dirty="0"/>
              <a:t>Day 1 - 25</a:t>
            </a:r>
            <a:r>
              <a:rPr lang="en-GB" sz="2400" b="1" baseline="30000" dirty="0"/>
              <a:t>th</a:t>
            </a:r>
            <a:r>
              <a:rPr lang="en-GB" sz="2400" b="1" dirty="0"/>
              <a:t> Jan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2 - 27</a:t>
            </a:r>
            <a:r>
              <a:rPr lang="en-GB" sz="2400" b="1" baseline="30000" dirty="0"/>
              <a:t>th</a:t>
            </a:r>
            <a:r>
              <a:rPr lang="en-GB" sz="2400" b="1" dirty="0"/>
              <a:t> Jan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3 - 15</a:t>
            </a:r>
            <a:r>
              <a:rPr lang="en-GB" sz="2400" b="1" baseline="30000" dirty="0"/>
              <a:t>th</a:t>
            </a:r>
            <a:r>
              <a:rPr lang="en-GB" sz="2400" b="1" dirty="0"/>
              <a:t> Feb 2022</a:t>
            </a:r>
          </a:p>
          <a:p>
            <a:pPr fontAlgn="base"/>
            <a:endParaRPr lang="en-GB" sz="2400" b="1" dirty="0"/>
          </a:p>
          <a:p>
            <a:pPr fontAlgn="base"/>
            <a:r>
              <a:rPr lang="en-GB" sz="2400" b="1" dirty="0"/>
              <a:t>Day 4 - 8</a:t>
            </a:r>
            <a:r>
              <a:rPr lang="en-GB" sz="2400" b="1" baseline="30000" dirty="0"/>
              <a:t>th</a:t>
            </a:r>
            <a:r>
              <a:rPr lang="en-GB" sz="2400" b="1" dirty="0"/>
              <a:t> March 2022</a:t>
            </a:r>
          </a:p>
          <a:p>
            <a:pPr fontAlgn="base"/>
            <a:endParaRPr lang="en-GB" sz="2000" dirty="0"/>
          </a:p>
          <a:p>
            <a:pPr fontAlgn="base"/>
            <a:endParaRPr lang="en-GB" sz="2000" dirty="0"/>
          </a:p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C6A6D-1AC0-7446-A879-3953A3C31FEA}"/>
              </a:ext>
            </a:extLst>
          </p:cNvPr>
          <p:cNvSpPr txBox="1"/>
          <p:nvPr/>
        </p:nvSpPr>
        <p:spPr>
          <a:xfrm>
            <a:off x="5254372" y="2555444"/>
            <a:ext cx="64102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apply: </a:t>
            </a:r>
            <a:r>
              <a:rPr lang="en-GB" sz="2400" b="1" dirty="0"/>
              <a:t>Application form: </a:t>
            </a:r>
            <a:r>
              <a:rPr lang="en-GB" sz="2400" b="1" dirty="0">
                <a:hlinkClick r:id="rId7"/>
              </a:rPr>
              <a:t>https://surveys.eahsn.org/zs/ReB8bO</a:t>
            </a:r>
            <a:endParaRPr lang="en-GB" sz="2400" dirty="0"/>
          </a:p>
          <a:p>
            <a:r>
              <a:rPr lang="en-GB" sz="2400" dirty="0"/>
              <a:t>\</a:t>
            </a:r>
          </a:p>
          <a:p>
            <a:r>
              <a:rPr lang="en-GB" sz="2400" dirty="0"/>
              <a:t>For more information contact Trevor Fernandes, </a:t>
            </a:r>
            <a:r>
              <a:rPr lang="en-GB" sz="2400" dirty="0">
                <a:hlinkClick r:id="rId8"/>
              </a:rPr>
              <a:t>citizens.senate@eahsn.org</a:t>
            </a:r>
            <a:endParaRPr lang="en-GB" sz="2400" dirty="0"/>
          </a:p>
          <a:p>
            <a:br>
              <a:rPr lang="en-GB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9796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89E8B2-5BDA-9A43-A90D-E79C1F633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48" y="542317"/>
            <a:ext cx="6348395" cy="71701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2A67E-C141-AD45-BAB5-3BD4584FAD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332656"/>
            <a:ext cx="2512932" cy="11521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046C25F-9B49-3D4C-BCF7-5A2D5F388A01}"/>
              </a:ext>
            </a:extLst>
          </p:cNvPr>
          <p:cNvGrpSpPr/>
          <p:nvPr/>
        </p:nvGrpSpPr>
        <p:grpSpPr>
          <a:xfrm>
            <a:off x="8951097" y="168349"/>
            <a:ext cx="2815613" cy="1316435"/>
            <a:chOff x="9253777" y="298053"/>
            <a:chExt cx="2534386" cy="961279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ADCA33F-EB68-CF46-A911-6BEBC8D328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10185549" y="298053"/>
              <a:ext cx="1602614" cy="488529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A4E5659-2335-104A-9608-DD14D98E95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9253777" y="420167"/>
              <a:ext cx="942722" cy="83916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6964B70-8BB6-264F-9CC4-DAF3DD8220DC}"/>
              </a:ext>
            </a:extLst>
          </p:cNvPr>
          <p:cNvSpPr txBox="1"/>
          <p:nvPr/>
        </p:nvSpPr>
        <p:spPr>
          <a:xfrm>
            <a:off x="4342825" y="587228"/>
            <a:ext cx="31863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</a:rPr>
              <a:t>CareCompare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406E1-7059-A445-9BAC-60D6783D79BF}"/>
              </a:ext>
            </a:extLst>
          </p:cNvPr>
          <p:cNvSpPr txBox="1"/>
          <p:nvPr/>
        </p:nvSpPr>
        <p:spPr>
          <a:xfrm>
            <a:off x="3975124" y="3173618"/>
            <a:ext cx="4677730" cy="2380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Dr Adam Ali </a:t>
            </a:r>
            <a:r>
              <a:rPr lang="en-GB" sz="2400" b="1" dirty="0" err="1"/>
              <a:t>BMBCh</a:t>
            </a:r>
            <a:r>
              <a:rPr lang="en-GB" sz="2400" b="1" dirty="0"/>
              <a:t>, MA, MRCS</a:t>
            </a:r>
            <a:endParaRPr lang="en-GB" sz="2400" dirty="0"/>
          </a:p>
          <a:p>
            <a:r>
              <a:rPr lang="en-GB" sz="2400" dirty="0"/>
              <a:t>Director &amp; Co-Founder</a:t>
            </a:r>
          </a:p>
          <a:p>
            <a:endParaRPr lang="en-GB" sz="2400" dirty="0"/>
          </a:p>
          <a:p>
            <a:pPr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r>
              <a:rPr lang="en-US" altLang="en-US" sz="2000" dirty="0">
                <a:latin typeface="Gothic A1" pitchFamily="2" charset="-127"/>
                <a:ea typeface="Gothic A1" pitchFamily="2" charset="-127"/>
                <a:cs typeface="Gothic A1" pitchFamily="2" charset="-127"/>
              </a:rPr>
              <a:t>adam@carecompare.net</a:t>
            </a:r>
          </a:p>
          <a:p>
            <a:pPr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defRPr/>
            </a:pPr>
            <a:r>
              <a:rPr lang="en-US" altLang="en-US" sz="2000" dirty="0" err="1">
                <a:latin typeface="Gothic A1" pitchFamily="2" charset="-127"/>
                <a:ea typeface="Gothic A1" pitchFamily="2" charset="-127"/>
                <a:cs typeface="Gothic A1" pitchFamily="2" charset="-127"/>
              </a:rPr>
              <a:t>liban@carecompare.net</a:t>
            </a:r>
            <a:endParaRPr lang="en-US" altLang="en-US" sz="2000" dirty="0">
              <a:latin typeface="Gothic A1" pitchFamily="2" charset="-127"/>
              <a:ea typeface="Gothic A1" pitchFamily="2" charset="-127"/>
              <a:cs typeface="Gothic A1" pitchFamily="2" charset="-127"/>
            </a:endParaRPr>
          </a:p>
          <a:p>
            <a:endParaRPr lang="en-GB" sz="2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9FFBF94-26F5-E642-952D-3CE6CF9ED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323" y="1304243"/>
            <a:ext cx="4811332" cy="146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BBCB427-72AC-AE42-9FAF-BEEBBF5C694B}"/>
              </a:ext>
            </a:extLst>
          </p:cNvPr>
          <p:cNvSpPr txBox="1"/>
          <p:nvPr/>
        </p:nvSpPr>
        <p:spPr>
          <a:xfrm>
            <a:off x="4542503" y="5553757"/>
            <a:ext cx="2094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Carecompare.net</a:t>
            </a:r>
          </a:p>
        </p:txBody>
      </p:sp>
    </p:spTree>
    <p:extLst>
      <p:ext uri="{BB962C8B-B14F-4D97-AF65-F5344CB8AC3E}">
        <p14:creationId xmlns:p14="http://schemas.microsoft.com/office/powerpoint/2010/main" val="658450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3208</TotalTime>
  <Words>346</Words>
  <Application>Microsoft Macintosh PowerPoint</Application>
  <PresentationFormat>Widescreen</PresentationFormat>
  <Paragraphs>81</Paragraphs>
  <Slides>10</Slides>
  <Notes>10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Gothic A1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Fernandes</dc:creator>
  <cp:lastModifiedBy>Trevor Fernandes</cp:lastModifiedBy>
  <cp:revision>130</cp:revision>
  <cp:lastPrinted>2021-03-15T22:46:14Z</cp:lastPrinted>
  <dcterms:created xsi:type="dcterms:W3CDTF">2020-08-17T14:03:30Z</dcterms:created>
  <dcterms:modified xsi:type="dcterms:W3CDTF">2021-12-15T22:31:11Z</dcterms:modified>
</cp:coreProperties>
</file>