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91" r:id="rId4"/>
  </p:sldMasterIdLst>
  <p:notesMasterIdLst>
    <p:notesMasterId r:id="rId13"/>
  </p:notesMasterIdLst>
  <p:handoutMasterIdLst>
    <p:handoutMasterId r:id="rId14"/>
  </p:handoutMasterIdLst>
  <p:sldIdLst>
    <p:sldId id="257" r:id="rId5"/>
    <p:sldId id="286" r:id="rId6"/>
    <p:sldId id="293" r:id="rId7"/>
    <p:sldId id="287" r:id="rId8"/>
    <p:sldId id="290" r:id="rId9"/>
    <p:sldId id="274" r:id="rId10"/>
    <p:sldId id="292" r:id="rId11"/>
    <p:sldId id="291" r:id="rId12"/>
  </p:sldIdLst>
  <p:sldSz cx="9144000" cy="6858000" type="screen4x3"/>
  <p:notesSz cx="6742113" cy="9872663"/>
  <p:custDataLst>
    <p:tags r:id="rId15"/>
  </p:custDataLst>
  <p:defaultTextStyle>
    <a:defPPr>
      <a:defRPr lang="en-US"/>
    </a:defPPr>
    <a:lvl1pPr marL="0" algn="l" defTabSz="908182" rtl="0" eaLnBrk="1" latinLnBrk="0" hangingPunct="1">
      <a:defRPr sz="1800" kern="1200">
        <a:solidFill>
          <a:schemeClr val="tx1"/>
        </a:solidFill>
        <a:latin typeface="+mn-lt"/>
        <a:ea typeface="+mn-ea"/>
        <a:cs typeface="+mn-cs"/>
      </a:defRPr>
    </a:lvl1pPr>
    <a:lvl2pPr marL="454091" algn="l" defTabSz="908182" rtl="0" eaLnBrk="1" latinLnBrk="0" hangingPunct="1">
      <a:defRPr sz="1800" kern="1200">
        <a:solidFill>
          <a:schemeClr val="tx1"/>
        </a:solidFill>
        <a:latin typeface="+mn-lt"/>
        <a:ea typeface="+mn-ea"/>
        <a:cs typeface="+mn-cs"/>
      </a:defRPr>
    </a:lvl2pPr>
    <a:lvl3pPr marL="908182" algn="l" defTabSz="908182" rtl="0" eaLnBrk="1" latinLnBrk="0" hangingPunct="1">
      <a:defRPr sz="1800" kern="1200">
        <a:solidFill>
          <a:schemeClr val="tx1"/>
        </a:solidFill>
        <a:latin typeface="+mn-lt"/>
        <a:ea typeface="+mn-ea"/>
        <a:cs typeface="+mn-cs"/>
      </a:defRPr>
    </a:lvl3pPr>
    <a:lvl4pPr marL="1362273" algn="l" defTabSz="908182" rtl="0" eaLnBrk="1" latinLnBrk="0" hangingPunct="1">
      <a:defRPr sz="1800" kern="1200">
        <a:solidFill>
          <a:schemeClr val="tx1"/>
        </a:solidFill>
        <a:latin typeface="+mn-lt"/>
        <a:ea typeface="+mn-ea"/>
        <a:cs typeface="+mn-cs"/>
      </a:defRPr>
    </a:lvl4pPr>
    <a:lvl5pPr marL="1816364" algn="l" defTabSz="908182" rtl="0" eaLnBrk="1" latinLnBrk="0" hangingPunct="1">
      <a:defRPr sz="1800" kern="1200">
        <a:solidFill>
          <a:schemeClr val="tx1"/>
        </a:solidFill>
        <a:latin typeface="+mn-lt"/>
        <a:ea typeface="+mn-ea"/>
        <a:cs typeface="+mn-cs"/>
      </a:defRPr>
    </a:lvl5pPr>
    <a:lvl6pPr marL="2270455" algn="l" defTabSz="908182" rtl="0" eaLnBrk="1" latinLnBrk="0" hangingPunct="1">
      <a:defRPr sz="1800" kern="1200">
        <a:solidFill>
          <a:schemeClr val="tx1"/>
        </a:solidFill>
        <a:latin typeface="+mn-lt"/>
        <a:ea typeface="+mn-ea"/>
        <a:cs typeface="+mn-cs"/>
      </a:defRPr>
    </a:lvl6pPr>
    <a:lvl7pPr marL="2724546" algn="l" defTabSz="908182" rtl="0" eaLnBrk="1" latinLnBrk="0" hangingPunct="1">
      <a:defRPr sz="1800" kern="1200">
        <a:solidFill>
          <a:schemeClr val="tx1"/>
        </a:solidFill>
        <a:latin typeface="+mn-lt"/>
        <a:ea typeface="+mn-ea"/>
        <a:cs typeface="+mn-cs"/>
      </a:defRPr>
    </a:lvl7pPr>
    <a:lvl8pPr marL="3178637" algn="l" defTabSz="908182" rtl="0" eaLnBrk="1" latinLnBrk="0" hangingPunct="1">
      <a:defRPr sz="1800" kern="1200">
        <a:solidFill>
          <a:schemeClr val="tx1"/>
        </a:solidFill>
        <a:latin typeface="+mn-lt"/>
        <a:ea typeface="+mn-ea"/>
        <a:cs typeface="+mn-cs"/>
      </a:defRPr>
    </a:lvl8pPr>
    <a:lvl9pPr marL="3632728" algn="l" defTabSz="90818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43">
          <p15:clr>
            <a:srgbClr val="A4A3A4"/>
          </p15:clr>
        </p15:guide>
        <p15:guide id="2" pos="2863">
          <p15:clr>
            <a:srgbClr val="A4A3A4"/>
          </p15:clr>
        </p15:guide>
      </p15:sldGuideLst>
    </p:ext>
    <p:ext uri="{2D200454-40CA-4A62-9FC3-DE9A4176ACB9}">
      <p15:notesGuideLst xmlns:p15="http://schemas.microsoft.com/office/powerpoint/2012/main">
        <p15:guide id="1" orient="horz" pos="3110">
          <p15:clr>
            <a:srgbClr val="A4A3A4"/>
          </p15:clr>
        </p15:guide>
        <p15:guide id="2" pos="212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2C6"/>
    <a:srgbClr val="333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94692" autoAdjust="0"/>
  </p:normalViewPr>
  <p:slideViewPr>
    <p:cSldViewPr snapToGrid="0" snapToObjects="1">
      <p:cViewPr varScale="1">
        <p:scale>
          <a:sx n="87" d="100"/>
          <a:sy n="87" d="100"/>
        </p:scale>
        <p:origin x="1224" y="58"/>
      </p:cViewPr>
      <p:guideLst>
        <p:guide orient="horz" pos="2143"/>
        <p:guide pos="286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56" d="100"/>
          <a:sy n="56" d="100"/>
        </p:scale>
        <p:origin x="-2886" y="-84"/>
      </p:cViewPr>
      <p:guideLst>
        <p:guide orient="horz" pos="3110"/>
        <p:guide pos="212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1582" cy="49363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18971" y="0"/>
            <a:ext cx="2921582" cy="493633"/>
          </a:xfrm>
          <a:prstGeom prst="rect">
            <a:avLst/>
          </a:prstGeom>
        </p:spPr>
        <p:txBody>
          <a:bodyPr vert="horz" lIns="91440" tIns="45720" rIns="91440" bIns="45720" rtlCol="0"/>
          <a:lstStyle>
            <a:lvl1pPr algn="r">
              <a:defRPr sz="1200"/>
            </a:lvl1pPr>
          </a:lstStyle>
          <a:p>
            <a:fld id="{D58CE3DE-28A4-6A4D-B213-BBC1A2A6CB23}" type="datetimeFigureOut">
              <a:rPr lang="en-US" smtClean="0"/>
              <a:pPr/>
              <a:t>1/11/2019</a:t>
            </a:fld>
            <a:endParaRPr lang="en-US" dirty="0"/>
          </a:p>
        </p:txBody>
      </p:sp>
      <p:sp>
        <p:nvSpPr>
          <p:cNvPr id="4" name="Footer Placeholder 3"/>
          <p:cNvSpPr>
            <a:spLocks noGrp="1"/>
          </p:cNvSpPr>
          <p:nvPr>
            <p:ph type="ftr" sz="quarter" idx="2"/>
          </p:nvPr>
        </p:nvSpPr>
        <p:spPr>
          <a:xfrm>
            <a:off x="0" y="9377316"/>
            <a:ext cx="2921582" cy="493633"/>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18971" y="9377316"/>
            <a:ext cx="2921582" cy="493633"/>
          </a:xfrm>
          <a:prstGeom prst="rect">
            <a:avLst/>
          </a:prstGeom>
        </p:spPr>
        <p:txBody>
          <a:bodyPr vert="horz" lIns="91440" tIns="45720" rIns="91440" bIns="45720" rtlCol="0" anchor="b"/>
          <a:lstStyle>
            <a:lvl1pPr algn="r">
              <a:defRPr sz="1200"/>
            </a:lvl1pPr>
          </a:lstStyle>
          <a:p>
            <a:fld id="{53E9BEE8-0B34-534A-8D40-9E19080FA607}" type="slidenum">
              <a:rPr lang="en-US" smtClean="0"/>
              <a:pPr/>
              <a:t>‹#›</a:t>
            </a:fld>
            <a:endParaRPr lang="en-US" dirty="0"/>
          </a:p>
        </p:txBody>
      </p:sp>
    </p:spTree>
    <p:extLst>
      <p:ext uri="{BB962C8B-B14F-4D97-AF65-F5344CB8AC3E}">
        <p14:creationId xmlns:p14="http://schemas.microsoft.com/office/powerpoint/2010/main" val="275767664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1582" cy="49363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18971" y="0"/>
            <a:ext cx="2921582" cy="493633"/>
          </a:xfrm>
          <a:prstGeom prst="rect">
            <a:avLst/>
          </a:prstGeom>
        </p:spPr>
        <p:txBody>
          <a:bodyPr vert="horz" lIns="91440" tIns="45720" rIns="91440" bIns="45720" rtlCol="0"/>
          <a:lstStyle>
            <a:lvl1pPr algn="r">
              <a:defRPr sz="1200"/>
            </a:lvl1pPr>
          </a:lstStyle>
          <a:p>
            <a:fld id="{F2C954FA-76CB-314E-B856-D8928B98C1CB}" type="datetimeFigureOut">
              <a:rPr lang="en-US" smtClean="0"/>
              <a:pPr/>
              <a:t>1/11/2019</a:t>
            </a:fld>
            <a:endParaRPr lang="en-US" dirty="0"/>
          </a:p>
        </p:txBody>
      </p:sp>
      <p:sp>
        <p:nvSpPr>
          <p:cNvPr id="4" name="Slide Image Placeholder 3"/>
          <p:cNvSpPr>
            <a:spLocks noGrp="1" noRot="1" noChangeAspect="1"/>
          </p:cNvSpPr>
          <p:nvPr>
            <p:ph type="sldImg" idx="2"/>
          </p:nvPr>
        </p:nvSpPr>
        <p:spPr>
          <a:xfrm>
            <a:off x="903288" y="739775"/>
            <a:ext cx="4935537" cy="3703638"/>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4212" y="4689515"/>
            <a:ext cx="5393690" cy="444269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377316"/>
            <a:ext cx="2921582" cy="493633"/>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18971" y="9377316"/>
            <a:ext cx="2921582" cy="493633"/>
          </a:xfrm>
          <a:prstGeom prst="rect">
            <a:avLst/>
          </a:prstGeom>
        </p:spPr>
        <p:txBody>
          <a:bodyPr vert="horz" lIns="91440" tIns="45720" rIns="91440" bIns="45720" rtlCol="0" anchor="b"/>
          <a:lstStyle>
            <a:lvl1pPr algn="r">
              <a:defRPr sz="1200"/>
            </a:lvl1pPr>
          </a:lstStyle>
          <a:p>
            <a:fld id="{37BC61B4-582B-AB4C-B10E-16F79913EBD6}" type="slidenum">
              <a:rPr lang="en-US" smtClean="0"/>
              <a:pPr/>
              <a:t>‹#›</a:t>
            </a:fld>
            <a:endParaRPr lang="en-US" dirty="0"/>
          </a:p>
        </p:txBody>
      </p:sp>
    </p:spTree>
    <p:extLst>
      <p:ext uri="{BB962C8B-B14F-4D97-AF65-F5344CB8AC3E}">
        <p14:creationId xmlns:p14="http://schemas.microsoft.com/office/powerpoint/2010/main" val="3061792795"/>
      </p:ext>
    </p:extLst>
  </p:cSld>
  <p:clrMap bg1="lt1" tx1="dk1" bg2="lt2" tx2="dk2" accent1="accent1" accent2="accent2" accent3="accent3" accent4="accent4" accent5="accent5" accent6="accent6" hlink="hlink" folHlink="folHlink"/>
  <p:hf hdr="0" ftr="0" dt="0"/>
  <p:notesStyle>
    <a:lvl1pPr marL="0" algn="l" defTabSz="454091" rtl="0" eaLnBrk="1" latinLnBrk="0" hangingPunct="1">
      <a:defRPr sz="1200" kern="1200">
        <a:solidFill>
          <a:schemeClr val="tx1"/>
        </a:solidFill>
        <a:latin typeface="+mn-lt"/>
        <a:ea typeface="+mn-ea"/>
        <a:cs typeface="+mn-cs"/>
      </a:defRPr>
    </a:lvl1pPr>
    <a:lvl2pPr marL="454091" algn="l" defTabSz="454091" rtl="0" eaLnBrk="1" latinLnBrk="0" hangingPunct="1">
      <a:defRPr sz="1200" kern="1200">
        <a:solidFill>
          <a:schemeClr val="tx1"/>
        </a:solidFill>
        <a:latin typeface="+mn-lt"/>
        <a:ea typeface="+mn-ea"/>
        <a:cs typeface="+mn-cs"/>
      </a:defRPr>
    </a:lvl2pPr>
    <a:lvl3pPr marL="908182" algn="l" defTabSz="454091" rtl="0" eaLnBrk="1" latinLnBrk="0" hangingPunct="1">
      <a:defRPr sz="1200" kern="1200">
        <a:solidFill>
          <a:schemeClr val="tx1"/>
        </a:solidFill>
        <a:latin typeface="+mn-lt"/>
        <a:ea typeface="+mn-ea"/>
        <a:cs typeface="+mn-cs"/>
      </a:defRPr>
    </a:lvl3pPr>
    <a:lvl4pPr marL="1362273" algn="l" defTabSz="454091" rtl="0" eaLnBrk="1" latinLnBrk="0" hangingPunct="1">
      <a:defRPr sz="1200" kern="1200">
        <a:solidFill>
          <a:schemeClr val="tx1"/>
        </a:solidFill>
        <a:latin typeface="+mn-lt"/>
        <a:ea typeface="+mn-ea"/>
        <a:cs typeface="+mn-cs"/>
      </a:defRPr>
    </a:lvl4pPr>
    <a:lvl5pPr marL="1816364" algn="l" defTabSz="454091" rtl="0" eaLnBrk="1" latinLnBrk="0" hangingPunct="1">
      <a:defRPr sz="1200" kern="1200">
        <a:solidFill>
          <a:schemeClr val="tx1"/>
        </a:solidFill>
        <a:latin typeface="+mn-lt"/>
        <a:ea typeface="+mn-ea"/>
        <a:cs typeface="+mn-cs"/>
      </a:defRPr>
    </a:lvl5pPr>
    <a:lvl6pPr marL="2270455" algn="l" defTabSz="454091" rtl="0" eaLnBrk="1" latinLnBrk="0" hangingPunct="1">
      <a:defRPr sz="1200" kern="1200">
        <a:solidFill>
          <a:schemeClr val="tx1"/>
        </a:solidFill>
        <a:latin typeface="+mn-lt"/>
        <a:ea typeface="+mn-ea"/>
        <a:cs typeface="+mn-cs"/>
      </a:defRPr>
    </a:lvl6pPr>
    <a:lvl7pPr marL="2724546" algn="l" defTabSz="454091" rtl="0" eaLnBrk="1" latinLnBrk="0" hangingPunct="1">
      <a:defRPr sz="1200" kern="1200">
        <a:solidFill>
          <a:schemeClr val="tx1"/>
        </a:solidFill>
        <a:latin typeface="+mn-lt"/>
        <a:ea typeface="+mn-ea"/>
        <a:cs typeface="+mn-cs"/>
      </a:defRPr>
    </a:lvl7pPr>
    <a:lvl8pPr marL="3178637" algn="l" defTabSz="454091" rtl="0" eaLnBrk="1" latinLnBrk="0" hangingPunct="1">
      <a:defRPr sz="1200" kern="1200">
        <a:solidFill>
          <a:schemeClr val="tx1"/>
        </a:solidFill>
        <a:latin typeface="+mn-lt"/>
        <a:ea typeface="+mn-ea"/>
        <a:cs typeface="+mn-cs"/>
      </a:defRPr>
    </a:lvl8pPr>
    <a:lvl9pPr marL="3632728" algn="l" defTabSz="45409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Title</a:t>
            </a:r>
            <a:r>
              <a:rPr lang="en-GB" baseline="0" dirty="0"/>
              <a:t> slide with embedded images </a:t>
            </a:r>
            <a:endParaRPr lang="en-GB" dirty="0"/>
          </a:p>
        </p:txBody>
      </p:sp>
      <p:sp>
        <p:nvSpPr>
          <p:cNvPr id="4" name="Slide Number Placeholder 3"/>
          <p:cNvSpPr>
            <a:spLocks noGrp="1"/>
          </p:cNvSpPr>
          <p:nvPr>
            <p:ph type="sldNum" sz="quarter" idx="10"/>
          </p:nvPr>
        </p:nvSpPr>
        <p:spPr/>
        <p:txBody>
          <a:bodyPr/>
          <a:lstStyle/>
          <a:p>
            <a:fld id="{37BC61B4-582B-AB4C-B10E-16F79913EBD6}" type="slidenum">
              <a:rPr lang="en-US" smtClean="0"/>
              <a:pPr/>
              <a:t>1</a:t>
            </a:fld>
            <a:endParaRPr lang="en-US" dirty="0"/>
          </a:p>
        </p:txBody>
      </p:sp>
    </p:spTree>
    <p:extLst>
      <p:ext uri="{BB962C8B-B14F-4D97-AF65-F5344CB8AC3E}">
        <p14:creationId xmlns:p14="http://schemas.microsoft.com/office/powerpoint/2010/main" val="13215922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7BC61B4-582B-AB4C-B10E-16F79913EBD6}" type="slidenum">
              <a:rPr lang="en-US" smtClean="0"/>
              <a:pPr/>
              <a:t>2</a:t>
            </a:fld>
            <a:endParaRPr lang="en-US" dirty="0"/>
          </a:p>
        </p:txBody>
      </p:sp>
    </p:spTree>
    <p:extLst>
      <p:ext uri="{BB962C8B-B14F-4D97-AF65-F5344CB8AC3E}">
        <p14:creationId xmlns:p14="http://schemas.microsoft.com/office/powerpoint/2010/main" val="10038674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7BC61B4-582B-AB4C-B10E-16F79913EBD6}" type="slidenum">
              <a:rPr lang="en-US" smtClean="0"/>
              <a:pPr/>
              <a:t>3</a:t>
            </a:fld>
            <a:endParaRPr lang="en-US" dirty="0"/>
          </a:p>
        </p:txBody>
      </p:sp>
    </p:spTree>
    <p:extLst>
      <p:ext uri="{BB962C8B-B14F-4D97-AF65-F5344CB8AC3E}">
        <p14:creationId xmlns:p14="http://schemas.microsoft.com/office/powerpoint/2010/main" val="2161137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37D3102-AD23-4BFF-87AE-61567A0BE8E3}" type="datetime1">
              <a:rPr lang="en-US" smtClean="0"/>
              <a:t>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19053D-4B37-4D7B-8ABF-990319F02EEF}" type="slidenum">
              <a:rPr lang="en-US" smtClean="0"/>
              <a:pPr/>
              <a:t>‹#›</a:t>
            </a:fld>
            <a:endParaRPr lang="en-US" dirty="0"/>
          </a:p>
        </p:txBody>
      </p:sp>
    </p:spTree>
    <p:extLst>
      <p:ext uri="{BB962C8B-B14F-4D97-AF65-F5344CB8AC3E}">
        <p14:creationId xmlns:p14="http://schemas.microsoft.com/office/powerpoint/2010/main" val="763687103"/>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457200" y="1600200"/>
            <a:ext cx="8229600" cy="4525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3FABC42-E576-4B96-A2BC-C9DCC9DAE463}" type="datetime1">
              <a:rPr lang="en-US" smtClean="0"/>
              <a:t>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19053D-4B37-4D7B-8ABF-990319F02EEF}" type="slidenum">
              <a:rPr lang="en-US" smtClean="0"/>
              <a:pPr/>
              <a:t>‹#›</a:t>
            </a:fld>
            <a:endParaRPr lang="en-US" dirty="0"/>
          </a:p>
        </p:txBody>
      </p:sp>
    </p:spTree>
    <p:extLst>
      <p:ext uri="{BB962C8B-B14F-4D97-AF65-F5344CB8AC3E}">
        <p14:creationId xmlns:p14="http://schemas.microsoft.com/office/powerpoint/2010/main" val="209234735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09254" y="594443"/>
            <a:ext cx="6553521" cy="491408"/>
          </a:xfrm>
          <a:prstGeom prst="rect">
            <a:avLst/>
          </a:prstGeom>
        </p:spPr>
        <p:txBody>
          <a:bodyPr lIns="90818" tIns="45409" rIns="90818" bIns="45409"/>
          <a:lstStyle>
            <a:lvl1pPr algn="l">
              <a:defRPr sz="2800" b="1">
                <a:solidFill>
                  <a:srgbClr val="0072C6"/>
                </a:solidFill>
                <a:latin typeface="Arial (Headings)"/>
                <a:cs typeface="Arial (Headings)"/>
              </a:defRPr>
            </a:lvl1pPr>
          </a:lstStyle>
          <a:p>
            <a:r>
              <a:rPr lang="en-US"/>
              <a:t>Click to edit Master title style</a:t>
            </a:r>
            <a:endParaRPr lang="en-US" dirty="0"/>
          </a:p>
        </p:txBody>
      </p:sp>
      <p:sp>
        <p:nvSpPr>
          <p:cNvPr id="4" name="Slide Number Placeholder 5"/>
          <p:cNvSpPr>
            <a:spLocks noGrp="1"/>
          </p:cNvSpPr>
          <p:nvPr>
            <p:ph type="sldNum" sz="quarter" idx="12"/>
          </p:nvPr>
        </p:nvSpPr>
        <p:spPr>
          <a:xfrm>
            <a:off x="175660" y="6488601"/>
            <a:ext cx="2121080" cy="218918"/>
          </a:xfrm>
          <a:prstGeom prst="rect">
            <a:avLst/>
          </a:prstGeom>
        </p:spPr>
        <p:txBody>
          <a:bodyPr lIns="90818" tIns="45409" rIns="90818" bIns="45409"/>
          <a:lstStyle>
            <a:lvl1pPr algn="l">
              <a:defRPr sz="1000" b="0" i="0">
                <a:solidFill>
                  <a:srgbClr val="000000"/>
                </a:solidFill>
                <a:latin typeface="Arial"/>
                <a:cs typeface="Arial"/>
              </a:defRPr>
            </a:lvl1pPr>
          </a:lstStyle>
          <a:p>
            <a:fld id="{87DADF28-5588-485E-81E7-6B9A2B6E3B3C}" type="slidenum">
              <a:rPr lang="en-GB" smtClean="0"/>
              <a:pPr/>
              <a:t>‹#›</a:t>
            </a:fld>
            <a:endParaRPr lang="en-GB" dirty="0"/>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72479" y="447789"/>
            <a:ext cx="1601724" cy="611124"/>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09254" y="594443"/>
            <a:ext cx="6553521" cy="491408"/>
          </a:xfrm>
          <a:prstGeom prst="rect">
            <a:avLst/>
          </a:prstGeom>
        </p:spPr>
        <p:txBody>
          <a:bodyPr lIns="90818" tIns="45409" rIns="90818" bIns="45409"/>
          <a:lstStyle>
            <a:lvl1pPr algn="l">
              <a:defRPr sz="2800" b="1">
                <a:solidFill>
                  <a:srgbClr val="0072C6"/>
                </a:solidFill>
                <a:latin typeface="Arial (Headings)"/>
                <a:cs typeface="Arial (Headings)"/>
              </a:defRPr>
            </a:lvl1pPr>
          </a:lstStyle>
          <a:p>
            <a:r>
              <a:rPr lang="en-US"/>
              <a:t>Click to edit Master title style</a:t>
            </a:r>
            <a:endParaRPr lang="en-US" dirty="0"/>
          </a:p>
        </p:txBody>
      </p:sp>
      <p:sp>
        <p:nvSpPr>
          <p:cNvPr id="4" name="Slide Number Placeholder 5"/>
          <p:cNvSpPr>
            <a:spLocks noGrp="1"/>
          </p:cNvSpPr>
          <p:nvPr>
            <p:ph type="sldNum" sz="quarter" idx="12"/>
          </p:nvPr>
        </p:nvSpPr>
        <p:spPr>
          <a:xfrm>
            <a:off x="175660" y="6488601"/>
            <a:ext cx="2121080" cy="218918"/>
          </a:xfrm>
          <a:prstGeom prst="rect">
            <a:avLst/>
          </a:prstGeom>
        </p:spPr>
        <p:txBody>
          <a:bodyPr lIns="90818" tIns="45409" rIns="90818" bIns="45409"/>
          <a:lstStyle>
            <a:lvl1pPr algn="l">
              <a:defRPr sz="1000" b="0" i="0">
                <a:solidFill>
                  <a:srgbClr val="000000"/>
                </a:solidFill>
                <a:latin typeface="Arial"/>
                <a:cs typeface="Arial"/>
              </a:defRPr>
            </a:lvl1pPr>
          </a:lstStyle>
          <a:p>
            <a:fld id="{87DADF28-5588-485E-81E7-6B9A2B6E3B3C}" type="slidenum">
              <a:rPr lang="en-GB" smtClean="0"/>
              <a:pPr/>
              <a:t>‹#›</a:t>
            </a:fld>
            <a:endParaRPr lang="en-GB"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72479" y="447789"/>
            <a:ext cx="1601724" cy="611124"/>
          </a:xfrm>
          <a:prstGeom prst="rect">
            <a:avLst/>
          </a:prstGeom>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7" name="Title 1"/>
          <p:cNvSpPr>
            <a:spLocks noGrp="1"/>
          </p:cNvSpPr>
          <p:nvPr>
            <p:ph type="ctrTitle"/>
          </p:nvPr>
        </p:nvSpPr>
        <p:spPr>
          <a:xfrm>
            <a:off x="397379" y="522567"/>
            <a:ext cx="7466208" cy="653333"/>
          </a:xfrm>
          <a:prstGeom prst="rect">
            <a:avLst/>
          </a:prstGeom>
        </p:spPr>
        <p:txBody>
          <a:bodyPr lIns="90818" tIns="45409" rIns="90818" bIns="45409">
            <a:normAutofit/>
          </a:bodyPr>
          <a:lstStyle>
            <a:lvl1pPr algn="l">
              <a:defRPr sz="2800" b="1">
                <a:solidFill>
                  <a:srgbClr val="0072C6"/>
                </a:solidFill>
                <a:latin typeface="Arial (Headings)"/>
                <a:cs typeface="Arial (Headings)"/>
              </a:defRPr>
            </a:lvl1pPr>
          </a:lstStyle>
          <a:p>
            <a:r>
              <a:rPr lang="en-US"/>
              <a:t>Click to edit Master title style</a:t>
            </a:r>
            <a:endParaRPr lang="en-US" dirty="0"/>
          </a:p>
        </p:txBody>
      </p:sp>
      <p:sp>
        <p:nvSpPr>
          <p:cNvPr id="8" name="Text Placeholder 5"/>
          <p:cNvSpPr>
            <a:spLocks noGrp="1"/>
          </p:cNvSpPr>
          <p:nvPr>
            <p:ph type="body" sz="quarter" idx="13"/>
          </p:nvPr>
        </p:nvSpPr>
        <p:spPr>
          <a:xfrm>
            <a:off x="397378" y="1373200"/>
            <a:ext cx="7466208" cy="4425512"/>
          </a:xfrm>
          <a:prstGeom prst="rect">
            <a:avLst/>
          </a:prstGeom>
        </p:spPr>
        <p:txBody>
          <a:bodyPr vert="horz" lIns="90818" tIns="45409" rIns="90818" bIns="45409"/>
          <a:lstStyle>
            <a:lvl1pPr>
              <a:defRPr sz="1400" b="0" i="0">
                <a:latin typeface="Arial"/>
                <a:cs typeface="Arial"/>
              </a:defRPr>
            </a:lvl1pPr>
            <a:lvl2pPr>
              <a:defRPr sz="1400" b="0" i="0">
                <a:latin typeface="Arial"/>
                <a:cs typeface="Arial"/>
              </a:defRPr>
            </a:lvl2pPr>
            <a:lvl3pPr>
              <a:defRPr sz="1400" b="0" i="0">
                <a:latin typeface="Arial"/>
                <a:cs typeface="Arial"/>
              </a:defRPr>
            </a:lvl3pPr>
            <a:lvl4pPr>
              <a:defRPr sz="1400" b="0" i="0">
                <a:latin typeface="Arial"/>
                <a:cs typeface="Arial"/>
              </a:defRPr>
            </a:lvl4pPr>
            <a:lvl5pPr>
              <a:defRPr sz="1400" b="0" i="0">
                <a:latin typeface="Arial"/>
                <a:cs typeface="Aria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5"/>
          <p:cNvSpPr>
            <a:spLocks noGrp="1"/>
          </p:cNvSpPr>
          <p:nvPr>
            <p:ph type="sldNum" sz="quarter" idx="12"/>
          </p:nvPr>
        </p:nvSpPr>
        <p:spPr>
          <a:xfrm>
            <a:off x="175660" y="6488601"/>
            <a:ext cx="2121080" cy="218918"/>
          </a:xfrm>
          <a:prstGeom prst="rect">
            <a:avLst/>
          </a:prstGeom>
        </p:spPr>
        <p:txBody>
          <a:bodyPr lIns="90818" tIns="45409" rIns="90818" bIns="45409"/>
          <a:lstStyle>
            <a:lvl1pPr algn="l">
              <a:defRPr sz="1000" b="0" i="0">
                <a:solidFill>
                  <a:srgbClr val="000000"/>
                </a:solidFill>
                <a:latin typeface="Arial"/>
                <a:cs typeface="Arial"/>
              </a:defRPr>
            </a:lvl1pPr>
          </a:lstStyle>
          <a:p>
            <a:fld id="{87DADF28-5588-485E-81E7-6B9A2B6E3B3C}" type="slidenum">
              <a:rPr lang="en-GB" smtClean="0"/>
              <a:pPr/>
              <a:t>‹#›</a:t>
            </a:fld>
            <a:endParaRPr lang="en-GB"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72479" y="447789"/>
            <a:ext cx="1601724" cy="611124"/>
          </a:xfrm>
          <a:prstGeom prst="rect">
            <a:avLst/>
          </a:prstGeom>
        </p:spPr>
      </p:pic>
    </p:spTree>
    <p:extLst>
      <p:ext uri="{BB962C8B-B14F-4D97-AF65-F5344CB8AC3E}">
        <p14:creationId xmlns:p14="http://schemas.microsoft.com/office/powerpoint/2010/main" val="1745205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55F5725-E820-4B2A-A81C-15E6A453397F}" type="datetime1">
              <a:rPr lang="en-US" smtClean="0"/>
              <a:t>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DADF28-5588-485E-81E7-6B9A2B6E3B3C}" type="slidenum">
              <a:rPr lang="en-GB" smtClean="0"/>
              <a:pPr/>
              <a:t>‹#›</a:t>
            </a:fld>
            <a:endParaRPr lang="en-GB" dirty="0"/>
          </a:p>
        </p:txBody>
      </p:sp>
    </p:spTree>
    <p:extLst>
      <p:ext uri="{BB962C8B-B14F-4D97-AF65-F5344CB8AC3E}">
        <p14:creationId xmlns:p14="http://schemas.microsoft.com/office/powerpoint/2010/main" val="1742252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8DB90A-5AB2-4BF4-8147-F4CADCC03FE3}" type="datetime1">
              <a:rPr lang="en-US" smtClean="0"/>
              <a:t>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19053D-4B37-4D7B-8ABF-990319F02EEF}" type="slidenum">
              <a:rPr lang="en-US" smtClean="0"/>
              <a:pPr/>
              <a:t>‹#›</a:t>
            </a:fld>
            <a:endParaRPr lang="en-US" dirty="0"/>
          </a:p>
        </p:txBody>
      </p:sp>
    </p:spTree>
    <p:extLst>
      <p:ext uri="{BB962C8B-B14F-4D97-AF65-F5344CB8AC3E}">
        <p14:creationId xmlns:p14="http://schemas.microsoft.com/office/powerpoint/2010/main" val="645669600"/>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C7ECF7D-CB0D-4FDB-902B-9E5CD56B2F3F}" type="datetime1">
              <a:rPr lang="en-US" smtClean="0"/>
              <a:t>1/11/2019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B19053D-4B37-4D7B-8ABF-990319F02EEF}" type="slidenum">
              <a:rPr lang="en-US" smtClean="0"/>
              <a:pPr/>
              <a:t>‹#›</a:t>
            </a:fld>
            <a:endParaRPr lang="en-US" dirty="0"/>
          </a:p>
        </p:txBody>
      </p:sp>
    </p:spTree>
    <p:extLst>
      <p:ext uri="{BB962C8B-B14F-4D97-AF65-F5344CB8AC3E}">
        <p14:creationId xmlns:p14="http://schemas.microsoft.com/office/powerpoint/2010/main" val="203174912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1155614-9033-4786-9235-17DD4EEE6651}" type="datetime1">
              <a:rPr lang="en-US" smtClean="0"/>
              <a:t>1/11/2019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B19053D-4B37-4D7B-8ABF-990319F02EEF}" type="slidenum">
              <a:rPr lang="en-US" smtClean="0"/>
              <a:pPr/>
              <a:t>‹#›</a:t>
            </a:fld>
            <a:endParaRPr lang="en-US" dirty="0"/>
          </a:p>
        </p:txBody>
      </p:sp>
    </p:spTree>
    <p:extLst>
      <p:ext uri="{BB962C8B-B14F-4D97-AF65-F5344CB8AC3E}">
        <p14:creationId xmlns:p14="http://schemas.microsoft.com/office/powerpoint/2010/main" val="1896660364"/>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3DFD299-E27D-455F-9667-E019E6CEA2DD}" type="datetime1">
              <a:rPr lang="en-US" smtClean="0"/>
              <a:t>1/11/2019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B19053D-4B37-4D7B-8ABF-990319F02EEF}" type="slidenum">
              <a:rPr lang="en-US" smtClean="0"/>
              <a:pPr/>
              <a:t>‹#›</a:t>
            </a:fld>
            <a:endParaRPr lang="en-US" dirty="0"/>
          </a:p>
        </p:txBody>
      </p:sp>
    </p:spTree>
    <p:extLst>
      <p:ext uri="{BB962C8B-B14F-4D97-AF65-F5344CB8AC3E}">
        <p14:creationId xmlns:p14="http://schemas.microsoft.com/office/powerpoint/2010/main" val="338552817"/>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CAA9CB-1752-48C5-8105-E376DCE212C0}" type="datetime1">
              <a:rPr lang="en-US" smtClean="0"/>
              <a:t>1/11/2019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B19053D-4B37-4D7B-8ABF-990319F02EEF}" type="slidenum">
              <a:rPr lang="en-US" smtClean="0"/>
              <a:pPr/>
              <a:t>‹#›</a:t>
            </a:fld>
            <a:endParaRPr lang="en-US" dirty="0"/>
          </a:p>
        </p:txBody>
      </p:sp>
    </p:spTree>
    <p:extLst>
      <p:ext uri="{BB962C8B-B14F-4D97-AF65-F5344CB8AC3E}">
        <p14:creationId xmlns:p14="http://schemas.microsoft.com/office/powerpoint/2010/main" val="314343595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01F1C62-8F5A-4581-84EA-8C88B3391AE6}" type="datetime1">
              <a:rPr lang="en-US" smtClean="0"/>
              <a:t>1/11/2019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B19053D-4B37-4D7B-8ABF-990319F02EEF}" type="slidenum">
              <a:rPr lang="en-US" smtClean="0"/>
              <a:pPr/>
              <a:t>‹#›</a:t>
            </a:fld>
            <a:endParaRPr lang="en-US" dirty="0"/>
          </a:p>
        </p:txBody>
      </p:sp>
    </p:spTree>
    <p:extLst>
      <p:ext uri="{BB962C8B-B14F-4D97-AF65-F5344CB8AC3E}">
        <p14:creationId xmlns:p14="http://schemas.microsoft.com/office/powerpoint/2010/main" val="3553957277"/>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5A98DDE-8CD0-4E97-98D0-8F413940748F}" type="datetime1">
              <a:rPr lang="en-US" smtClean="0"/>
              <a:t>1/11/2019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B19053D-4B37-4D7B-8ABF-990319F02EEF}" type="slidenum">
              <a:rPr lang="en-US" smtClean="0"/>
              <a:pPr/>
              <a:t>‹#›</a:t>
            </a:fld>
            <a:endParaRPr lang="en-US" dirty="0"/>
          </a:p>
        </p:txBody>
      </p:sp>
    </p:spTree>
    <p:extLst>
      <p:ext uri="{BB962C8B-B14F-4D97-AF65-F5344CB8AC3E}">
        <p14:creationId xmlns:p14="http://schemas.microsoft.com/office/powerpoint/2010/main" val="3159452698"/>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BB6B48-E8B6-492E-B5F2-B7A73A7469AD}" type="datetime1">
              <a:rPr lang="en-US" smtClean="0"/>
              <a:t>1/11/2019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19053D-4B37-4D7B-8ABF-990319F02EEF}" type="slidenum">
              <a:rPr lang="en-US" smtClean="0"/>
              <a:pPr/>
              <a:t>‹#›</a:t>
            </a:fld>
            <a:endParaRPr lang="en-US" dirty="0"/>
          </a:p>
        </p:txBody>
      </p:sp>
    </p:spTree>
    <p:extLst>
      <p:ext uri="{BB962C8B-B14F-4D97-AF65-F5344CB8AC3E}">
        <p14:creationId xmlns:p14="http://schemas.microsoft.com/office/powerpoint/2010/main" val="762260751"/>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3" r:id="rId11"/>
    <p:sldLayoutId id="2147483704" r:id="rId12"/>
    <p:sldLayoutId id="2147483676" r:id="rId1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p:cNvSpPr/>
          <p:nvPr/>
        </p:nvSpPr>
        <p:spPr>
          <a:xfrm>
            <a:off x="8404" y="5960530"/>
            <a:ext cx="9135596" cy="900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TextBox 15"/>
          <p:cNvSpPr txBox="1"/>
          <p:nvPr/>
        </p:nvSpPr>
        <p:spPr>
          <a:xfrm>
            <a:off x="706496" y="1483657"/>
            <a:ext cx="7504053" cy="1446550"/>
          </a:xfrm>
          <a:prstGeom prst="rect">
            <a:avLst/>
          </a:prstGeom>
          <a:noFill/>
        </p:spPr>
        <p:txBody>
          <a:bodyPr wrap="square" rtlCol="0">
            <a:spAutoFit/>
          </a:bodyPr>
          <a:lstStyle/>
          <a:p>
            <a:r>
              <a:rPr lang="en-US" sz="3600" b="1" dirty="0">
                <a:solidFill>
                  <a:srgbClr val="0072C6"/>
                </a:solidFill>
                <a:latin typeface="Arial Bold"/>
                <a:cs typeface="Arial Bold"/>
              </a:rPr>
              <a:t>NHSI Estates and Facilities</a:t>
            </a:r>
          </a:p>
          <a:p>
            <a:pPr marL="457200" indent="-457200">
              <a:buFont typeface="Arial" panose="020B0604020202020204" pitchFamily="34" charset="0"/>
              <a:buChar char="•"/>
            </a:pPr>
            <a:endParaRPr lang="en-US" sz="2800" b="1" dirty="0">
              <a:solidFill>
                <a:srgbClr val="0072C6"/>
              </a:solidFill>
              <a:latin typeface="Arial Bold"/>
              <a:cs typeface="Arial Bold"/>
            </a:endParaRPr>
          </a:p>
          <a:p>
            <a:r>
              <a:rPr lang="en-GB" sz="2400" b="1" dirty="0"/>
              <a:t>PLACE review – patient / service user workshop  </a:t>
            </a:r>
            <a:r>
              <a:rPr lang="en-US" sz="2400" b="1" dirty="0">
                <a:solidFill>
                  <a:srgbClr val="0072C6"/>
                </a:solidFill>
                <a:latin typeface="Arial Bold"/>
                <a:cs typeface="Arial Bold"/>
              </a:rPr>
              <a:t> </a:t>
            </a:r>
          </a:p>
        </p:txBody>
      </p:sp>
      <p:sp>
        <p:nvSpPr>
          <p:cNvPr id="19" name="TextBox 18"/>
          <p:cNvSpPr txBox="1"/>
          <p:nvPr/>
        </p:nvSpPr>
        <p:spPr>
          <a:xfrm>
            <a:off x="716022" y="3552479"/>
            <a:ext cx="6494994" cy="1323439"/>
          </a:xfrm>
          <a:prstGeom prst="rect">
            <a:avLst/>
          </a:prstGeom>
          <a:noFill/>
        </p:spPr>
        <p:txBody>
          <a:bodyPr wrap="square" rtlCol="0">
            <a:spAutoFit/>
          </a:bodyPr>
          <a:lstStyle/>
          <a:p>
            <a:r>
              <a:rPr lang="en-US" sz="1600" b="1" dirty="0">
                <a:latin typeface="Arial Bold"/>
                <a:cs typeface="Arial Bold"/>
              </a:rPr>
              <a:t>Gill Donachie</a:t>
            </a:r>
          </a:p>
          <a:p>
            <a:r>
              <a:rPr lang="en-US" sz="1600" b="1" dirty="0">
                <a:latin typeface="Arial Bold"/>
                <a:cs typeface="Arial Bold"/>
              </a:rPr>
              <a:t>Patient Environment Senior Policy Lead</a:t>
            </a:r>
          </a:p>
          <a:p>
            <a:r>
              <a:rPr lang="en-US" sz="1600" b="1" dirty="0">
                <a:latin typeface="Arial Bold"/>
                <a:cs typeface="Arial Bold"/>
              </a:rPr>
              <a:t>Gillian.donachie@nhs.net</a:t>
            </a:r>
          </a:p>
          <a:p>
            <a:br>
              <a:rPr lang="en-US" sz="1600" b="1" dirty="0">
                <a:latin typeface="Arial Bold"/>
                <a:cs typeface="Arial Bold"/>
              </a:rPr>
            </a:br>
            <a:r>
              <a:rPr lang="en-US" sz="1600" b="1" dirty="0">
                <a:latin typeface="Arial Bold"/>
                <a:cs typeface="Arial Bold"/>
              </a:rPr>
              <a:t>14 January 2019</a:t>
            </a:r>
            <a:endParaRPr lang="en-US" sz="2800" b="1" dirty="0">
              <a:latin typeface="Arial Bold"/>
              <a:cs typeface="Arial Bold"/>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525" y="5229043"/>
            <a:ext cx="5965825" cy="14629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55352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9062" y="972511"/>
            <a:ext cx="6553521" cy="988173"/>
          </a:xfrm>
        </p:spPr>
        <p:txBody>
          <a:bodyPr>
            <a:normAutofit fontScale="90000"/>
          </a:bodyPr>
          <a:lstStyle/>
          <a:p>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r>
              <a:rPr lang="en-GB" dirty="0"/>
              <a:t>Estates and Facilities Management Division </a:t>
            </a:r>
            <a:br>
              <a:rPr lang="en-GB" dirty="0"/>
            </a:br>
            <a:br>
              <a:rPr lang="en-GB" dirty="0"/>
            </a:br>
            <a:r>
              <a:rPr lang="en-GB" sz="2700" b="0" dirty="0">
                <a:solidFill>
                  <a:schemeClr val="tx1"/>
                </a:solidFill>
              </a:rPr>
              <a:t>Workstreams covering;</a:t>
            </a:r>
            <a:br>
              <a:rPr lang="en-GB" b="0" dirty="0">
                <a:solidFill>
                  <a:schemeClr val="tx1"/>
                </a:solidFill>
              </a:rPr>
            </a:br>
            <a:br>
              <a:rPr lang="en-GB" b="0" dirty="0">
                <a:solidFill>
                  <a:schemeClr val="tx1"/>
                </a:solidFill>
              </a:rPr>
            </a:br>
            <a:r>
              <a:rPr lang="en-GB" sz="2200" b="0" dirty="0">
                <a:solidFill>
                  <a:schemeClr val="tx1"/>
                </a:solidFill>
              </a:rPr>
              <a:t>Policy</a:t>
            </a:r>
            <a:br>
              <a:rPr lang="en-GB" sz="2200" b="0" dirty="0">
                <a:solidFill>
                  <a:schemeClr val="tx1"/>
                </a:solidFill>
              </a:rPr>
            </a:br>
            <a:br>
              <a:rPr lang="en-GB" sz="2200" b="0" dirty="0">
                <a:solidFill>
                  <a:schemeClr val="tx1"/>
                </a:solidFill>
              </a:rPr>
            </a:br>
            <a:r>
              <a:rPr lang="en-GB" sz="2200" b="0" dirty="0">
                <a:solidFill>
                  <a:schemeClr val="tx1"/>
                </a:solidFill>
              </a:rPr>
              <a:t>Operational</a:t>
            </a:r>
            <a:br>
              <a:rPr lang="en-GB" sz="2200" b="0" dirty="0">
                <a:solidFill>
                  <a:schemeClr val="tx1"/>
                </a:solidFill>
              </a:rPr>
            </a:br>
            <a:br>
              <a:rPr lang="en-GB" sz="2200" b="0" dirty="0">
                <a:solidFill>
                  <a:schemeClr val="tx1"/>
                </a:solidFill>
              </a:rPr>
            </a:br>
            <a:r>
              <a:rPr lang="en-GB" sz="2200" b="0" dirty="0">
                <a:solidFill>
                  <a:schemeClr val="tx1"/>
                </a:solidFill>
              </a:rPr>
              <a:t>Sustainability</a:t>
            </a:r>
            <a:br>
              <a:rPr lang="en-GB" sz="2200" b="0" dirty="0">
                <a:solidFill>
                  <a:schemeClr val="tx1"/>
                </a:solidFill>
              </a:rPr>
            </a:br>
            <a:br>
              <a:rPr lang="en-GB" sz="2200" b="0" dirty="0">
                <a:solidFill>
                  <a:schemeClr val="tx1"/>
                </a:solidFill>
              </a:rPr>
            </a:br>
            <a:r>
              <a:rPr lang="en-GB" sz="2200" b="0" dirty="0">
                <a:solidFill>
                  <a:schemeClr val="tx1"/>
                </a:solidFill>
              </a:rPr>
              <a:t>Workforce</a:t>
            </a:r>
            <a:br>
              <a:rPr lang="en-GB" sz="2200" b="0" dirty="0">
                <a:solidFill>
                  <a:schemeClr val="tx1"/>
                </a:solidFill>
              </a:rPr>
            </a:br>
            <a:br>
              <a:rPr lang="en-GB" sz="2200" b="0" dirty="0">
                <a:solidFill>
                  <a:schemeClr val="tx1"/>
                </a:solidFill>
              </a:rPr>
            </a:br>
            <a:r>
              <a:rPr lang="en-GB" sz="2200" b="0" dirty="0">
                <a:solidFill>
                  <a:schemeClr val="tx1"/>
                </a:solidFill>
              </a:rPr>
              <a:t>Capital and Commercial </a:t>
            </a:r>
            <a:br>
              <a:rPr lang="en-GB" sz="2200" b="0" dirty="0">
                <a:solidFill>
                  <a:schemeClr val="tx1"/>
                </a:solidFill>
              </a:rPr>
            </a:br>
            <a:br>
              <a:rPr lang="en-GB" sz="2200" b="0" dirty="0">
                <a:solidFill>
                  <a:schemeClr val="tx1"/>
                </a:solidFill>
              </a:rPr>
            </a:br>
            <a:r>
              <a:rPr lang="en-GB" sz="2200" b="0" dirty="0">
                <a:solidFill>
                  <a:schemeClr val="tx1"/>
                </a:solidFill>
              </a:rPr>
              <a:t>Analytical</a:t>
            </a:r>
            <a:br>
              <a:rPr lang="en-GB" sz="2200" b="0" dirty="0">
                <a:solidFill>
                  <a:schemeClr val="tx1"/>
                </a:solidFill>
              </a:rPr>
            </a:br>
            <a:br>
              <a:rPr lang="en-GB" sz="2200" b="0" dirty="0">
                <a:solidFill>
                  <a:schemeClr val="tx1"/>
                </a:solidFill>
              </a:rPr>
            </a:br>
            <a:r>
              <a:rPr lang="en-GB" sz="2200" b="0" dirty="0">
                <a:solidFill>
                  <a:schemeClr val="tx1"/>
                </a:solidFill>
              </a:rPr>
              <a:t>Land disposals</a:t>
            </a:r>
            <a:br>
              <a:rPr lang="en-GB" dirty="0"/>
            </a:br>
            <a:br>
              <a:rPr lang="en-GB" dirty="0"/>
            </a:br>
            <a:br>
              <a:rPr lang="en-GB" dirty="0"/>
            </a:br>
            <a:br>
              <a:rPr lang="en-GB" dirty="0"/>
            </a:br>
            <a:br>
              <a:rPr lang="en-GB" dirty="0"/>
            </a:br>
            <a:br>
              <a:rPr lang="en-GB" dirty="0"/>
            </a:br>
            <a:br>
              <a:rPr lang="en-GB" dirty="0"/>
            </a:br>
            <a:br>
              <a:rPr lang="en-GB" sz="1300" b="0" dirty="0"/>
            </a:br>
            <a:r>
              <a:rPr lang="en-GB" sz="1300" b="0" dirty="0"/>
              <a:t> </a:t>
            </a:r>
            <a:br>
              <a:rPr lang="en-GB" sz="1300" dirty="0"/>
            </a:br>
            <a:br>
              <a:rPr lang="en-GB" sz="1100" dirty="0"/>
            </a:br>
            <a:br>
              <a:rPr lang="en-GB" sz="1300" b="0" dirty="0">
                <a:solidFill>
                  <a:schemeClr val="tx1"/>
                </a:solidFill>
              </a:rPr>
            </a:br>
            <a:br>
              <a:rPr lang="en-GB" sz="1300" b="0" dirty="0">
                <a:solidFill>
                  <a:schemeClr val="tx1"/>
                </a:solidFill>
              </a:rPr>
            </a:br>
            <a:br>
              <a:rPr lang="en-GB" sz="1300" b="0" dirty="0">
                <a:solidFill>
                  <a:schemeClr val="tx1"/>
                </a:solidFill>
              </a:rPr>
            </a:br>
            <a:br>
              <a:rPr lang="en-GB" sz="1100" dirty="0"/>
            </a:br>
            <a:endParaRPr lang="en-GB" sz="1100" dirty="0"/>
          </a:p>
        </p:txBody>
      </p:sp>
      <p:sp>
        <p:nvSpPr>
          <p:cNvPr id="3" name="Slide Number Placeholder 2"/>
          <p:cNvSpPr>
            <a:spLocks noGrp="1"/>
          </p:cNvSpPr>
          <p:nvPr>
            <p:ph type="sldNum" sz="quarter" idx="12"/>
          </p:nvPr>
        </p:nvSpPr>
        <p:spPr/>
        <p:txBody>
          <a:bodyPr/>
          <a:lstStyle/>
          <a:p>
            <a:fld id="{87DADF28-5588-485E-81E7-6B9A2B6E3B3C}" type="slidenum">
              <a:rPr lang="en-GB" smtClean="0"/>
              <a:pPr/>
              <a:t>2</a:t>
            </a:fld>
            <a:endParaRPr lang="en-GB" dirty="0"/>
          </a:p>
        </p:txBody>
      </p:sp>
    </p:spTree>
    <p:extLst>
      <p:ext uri="{BB962C8B-B14F-4D97-AF65-F5344CB8AC3E}">
        <p14:creationId xmlns:p14="http://schemas.microsoft.com/office/powerpoint/2010/main" val="1974000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r>
              <a:rPr lang="en-GB" dirty="0"/>
              <a:t>PLACE – a reminder</a:t>
            </a:r>
            <a:br>
              <a:rPr lang="en-GB" dirty="0"/>
            </a:br>
            <a:br>
              <a:rPr lang="en-GB" dirty="0"/>
            </a:br>
            <a:r>
              <a:rPr lang="en-GB" sz="1600" b="0" dirty="0">
                <a:solidFill>
                  <a:schemeClr val="tx1"/>
                </a:solidFill>
              </a:rPr>
              <a:t>Patient-Led Assessments of the Care Environment (PLACE) is the only national assessment programme that collects data relating to the patient environment, and is the only process that provides a consistent approach so that all providers are assessing the same things to the same standards.</a:t>
            </a:r>
            <a:br>
              <a:rPr lang="en-GB" sz="1600" b="0" dirty="0">
                <a:solidFill>
                  <a:schemeClr val="tx1"/>
                </a:solidFill>
              </a:rPr>
            </a:br>
            <a:br>
              <a:rPr lang="en-GB" dirty="0"/>
            </a:br>
            <a:r>
              <a:rPr lang="en-GB" sz="1600" b="0" dirty="0">
                <a:solidFill>
                  <a:schemeClr val="tx1"/>
                </a:solidFill>
              </a:rPr>
              <a:t>The main value of PLACE is in promoting local improvement by providing a clear message, directly from patients, about how the environment or services might be enhanced. Organisations should discuss their results locally and take necessary action. </a:t>
            </a:r>
            <a:br>
              <a:rPr lang="en-GB" sz="1600" b="0" dirty="0">
                <a:solidFill>
                  <a:schemeClr val="tx1"/>
                </a:solidFill>
              </a:rPr>
            </a:br>
            <a:r>
              <a:rPr lang="en-GB" sz="1600" b="0" dirty="0">
                <a:solidFill>
                  <a:schemeClr val="tx1"/>
                </a:solidFill>
              </a:rPr>
              <a:t> </a:t>
            </a:r>
            <a:br>
              <a:rPr lang="en-GB" sz="1600" b="0" dirty="0">
                <a:solidFill>
                  <a:schemeClr val="tx1"/>
                </a:solidFill>
              </a:rPr>
            </a:br>
            <a:r>
              <a:rPr lang="en-GB" sz="1600" b="0" dirty="0">
                <a:solidFill>
                  <a:schemeClr val="tx1"/>
                </a:solidFill>
              </a:rPr>
              <a:t>PLACE is gathered by people – including patients, increasing its face validity.</a:t>
            </a:r>
            <a:br>
              <a:rPr lang="en-GB" sz="1600" b="0" dirty="0">
                <a:solidFill>
                  <a:schemeClr val="tx1"/>
                </a:solidFill>
              </a:rPr>
            </a:br>
            <a:br>
              <a:rPr lang="en-GB" sz="1600" b="0" dirty="0">
                <a:solidFill>
                  <a:schemeClr val="tx1"/>
                </a:solidFill>
              </a:rPr>
            </a:br>
            <a:r>
              <a:rPr lang="en-GB" sz="1600" b="0" dirty="0">
                <a:solidFill>
                  <a:schemeClr val="tx1"/>
                </a:solidFill>
              </a:rPr>
              <a:t>PLACE is one of the metrics used by the CQC in their intelligent monitoring system. PLACE information is included within the risk tool as one of the triggers for an inspection. It is also included within the pre-inspection information trusts have to provide. </a:t>
            </a:r>
            <a:br>
              <a:rPr lang="en-GB" sz="1600" b="0" dirty="0">
                <a:solidFill>
                  <a:schemeClr val="tx1"/>
                </a:solidFill>
              </a:rPr>
            </a:br>
            <a:r>
              <a:rPr lang="en-GB" sz="1600" b="0" dirty="0">
                <a:solidFill>
                  <a:schemeClr val="tx1"/>
                </a:solidFill>
              </a:rPr>
              <a:t> </a:t>
            </a:r>
            <a:br>
              <a:rPr lang="en-GB" sz="1600" b="0" dirty="0">
                <a:solidFill>
                  <a:schemeClr val="tx1"/>
                </a:solidFill>
              </a:rPr>
            </a:br>
            <a:r>
              <a:rPr lang="en-GB" sz="1600" b="0" dirty="0">
                <a:solidFill>
                  <a:schemeClr val="tx1"/>
                </a:solidFill>
              </a:rPr>
              <a:t>The ward and organisational food assessment scores are used in the food metric group on the NHS Choices website. The cleanliness score is one of the metrics used in the infection and cleanliness score. </a:t>
            </a:r>
            <a:br>
              <a:rPr lang="en-GB" sz="1600" b="0" dirty="0">
                <a:solidFill>
                  <a:schemeClr val="tx1"/>
                </a:solidFill>
              </a:rPr>
            </a:br>
            <a:br>
              <a:rPr lang="en-GB" sz="1600" b="0" dirty="0">
                <a:solidFill>
                  <a:schemeClr val="tx1"/>
                </a:solidFill>
              </a:rPr>
            </a:br>
            <a:r>
              <a:rPr lang="en-GB" sz="1600" b="0" dirty="0">
                <a:solidFill>
                  <a:schemeClr val="tx1"/>
                </a:solidFill>
              </a:rPr>
              <a:t>The results are Official Statistics and reported nationally. The scoring mechanism features seven scores (two for food), for each of the six areas of PLACE. </a:t>
            </a:r>
            <a:br>
              <a:rPr lang="en-GB" sz="1300" b="0" dirty="0"/>
            </a:br>
            <a:r>
              <a:rPr lang="en-GB" sz="1300" b="0" dirty="0"/>
              <a:t> </a:t>
            </a:r>
            <a:br>
              <a:rPr lang="en-GB" sz="1300" dirty="0"/>
            </a:br>
            <a:br>
              <a:rPr lang="en-GB" sz="1100" dirty="0"/>
            </a:br>
            <a:br>
              <a:rPr lang="en-GB" sz="1300" b="0" dirty="0">
                <a:solidFill>
                  <a:schemeClr val="tx1"/>
                </a:solidFill>
              </a:rPr>
            </a:br>
            <a:br>
              <a:rPr lang="en-GB" sz="1300" b="0" dirty="0">
                <a:solidFill>
                  <a:schemeClr val="tx1"/>
                </a:solidFill>
              </a:rPr>
            </a:br>
            <a:br>
              <a:rPr lang="en-GB" sz="1300" b="0" dirty="0">
                <a:solidFill>
                  <a:schemeClr val="tx1"/>
                </a:solidFill>
              </a:rPr>
            </a:br>
            <a:br>
              <a:rPr lang="en-GB" sz="1100" dirty="0"/>
            </a:br>
            <a:endParaRPr lang="en-GB" sz="1100" dirty="0"/>
          </a:p>
        </p:txBody>
      </p:sp>
      <p:sp>
        <p:nvSpPr>
          <p:cNvPr id="3" name="Slide Number Placeholder 2"/>
          <p:cNvSpPr>
            <a:spLocks noGrp="1"/>
          </p:cNvSpPr>
          <p:nvPr>
            <p:ph type="sldNum" sz="quarter" idx="12"/>
          </p:nvPr>
        </p:nvSpPr>
        <p:spPr/>
        <p:txBody>
          <a:bodyPr/>
          <a:lstStyle/>
          <a:p>
            <a:fld id="{87DADF28-5588-485E-81E7-6B9A2B6E3B3C}" type="slidenum">
              <a:rPr lang="en-GB" smtClean="0"/>
              <a:pPr/>
              <a:t>3</a:t>
            </a:fld>
            <a:endParaRPr lang="en-GB" dirty="0"/>
          </a:p>
        </p:txBody>
      </p:sp>
    </p:spTree>
    <p:extLst>
      <p:ext uri="{BB962C8B-B14F-4D97-AF65-F5344CB8AC3E}">
        <p14:creationId xmlns:p14="http://schemas.microsoft.com/office/powerpoint/2010/main" val="1202429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a:t>PLACE scores</a:t>
            </a:r>
          </a:p>
        </p:txBody>
      </p:sp>
      <p:sp>
        <p:nvSpPr>
          <p:cNvPr id="3" name="Slide Number Placeholder 2"/>
          <p:cNvSpPr>
            <a:spLocks noGrp="1"/>
          </p:cNvSpPr>
          <p:nvPr>
            <p:ph type="sldNum" sz="quarter" idx="12"/>
          </p:nvPr>
        </p:nvSpPr>
        <p:spPr/>
        <p:txBody>
          <a:bodyPr/>
          <a:lstStyle/>
          <a:p>
            <a:fld id="{87DADF28-5588-485E-81E7-6B9A2B6E3B3C}" type="slidenum">
              <a:rPr lang="en-GB" smtClean="0"/>
              <a:pPr/>
              <a:t>4</a:t>
            </a:fld>
            <a:endParaRPr lang="en-GB" dirty="0"/>
          </a:p>
        </p:txBody>
      </p:sp>
      <p:graphicFrame>
        <p:nvGraphicFramePr>
          <p:cNvPr id="6" name="Table 5">
            <a:extLst>
              <a:ext uri="{FF2B5EF4-FFF2-40B4-BE49-F238E27FC236}">
                <a16:creationId xmlns:a16="http://schemas.microsoft.com/office/drawing/2014/main" id="{41DCA2D7-9A5A-487E-B71A-489072264082}"/>
              </a:ext>
            </a:extLst>
          </p:cNvPr>
          <p:cNvGraphicFramePr>
            <a:graphicFrameLocks noGrp="1"/>
          </p:cNvGraphicFramePr>
          <p:nvPr>
            <p:extLst>
              <p:ext uri="{D42A27DB-BD31-4B8C-83A1-F6EECF244321}">
                <p14:modId xmlns:p14="http://schemas.microsoft.com/office/powerpoint/2010/main" val="4038639153"/>
              </p:ext>
            </p:extLst>
          </p:nvPr>
        </p:nvGraphicFramePr>
        <p:xfrm>
          <a:off x="531845" y="1268963"/>
          <a:ext cx="8173613" cy="4413380"/>
        </p:xfrm>
        <a:graphic>
          <a:graphicData uri="http://schemas.openxmlformats.org/drawingml/2006/table">
            <a:tbl>
              <a:tblPr/>
              <a:tblGrid>
                <a:gridCol w="2816268">
                  <a:extLst>
                    <a:ext uri="{9D8B030D-6E8A-4147-A177-3AD203B41FA5}">
                      <a16:colId xmlns:a16="http://schemas.microsoft.com/office/drawing/2014/main" val="4066416952"/>
                    </a:ext>
                  </a:extLst>
                </a:gridCol>
                <a:gridCol w="1071469">
                  <a:extLst>
                    <a:ext uri="{9D8B030D-6E8A-4147-A177-3AD203B41FA5}">
                      <a16:colId xmlns:a16="http://schemas.microsoft.com/office/drawing/2014/main" val="2081799581"/>
                    </a:ext>
                  </a:extLst>
                </a:gridCol>
                <a:gridCol w="1071469">
                  <a:extLst>
                    <a:ext uri="{9D8B030D-6E8A-4147-A177-3AD203B41FA5}">
                      <a16:colId xmlns:a16="http://schemas.microsoft.com/office/drawing/2014/main" val="3210523415"/>
                    </a:ext>
                  </a:extLst>
                </a:gridCol>
                <a:gridCol w="1071469">
                  <a:extLst>
                    <a:ext uri="{9D8B030D-6E8A-4147-A177-3AD203B41FA5}">
                      <a16:colId xmlns:a16="http://schemas.microsoft.com/office/drawing/2014/main" val="2328736016"/>
                    </a:ext>
                  </a:extLst>
                </a:gridCol>
                <a:gridCol w="1071469">
                  <a:extLst>
                    <a:ext uri="{9D8B030D-6E8A-4147-A177-3AD203B41FA5}">
                      <a16:colId xmlns:a16="http://schemas.microsoft.com/office/drawing/2014/main" val="3618246402"/>
                    </a:ext>
                  </a:extLst>
                </a:gridCol>
                <a:gridCol w="1071469">
                  <a:extLst>
                    <a:ext uri="{9D8B030D-6E8A-4147-A177-3AD203B41FA5}">
                      <a16:colId xmlns:a16="http://schemas.microsoft.com/office/drawing/2014/main" val="4222327125"/>
                    </a:ext>
                  </a:extLst>
                </a:gridCol>
              </a:tblGrid>
              <a:tr h="357566">
                <a:tc>
                  <a:txBody>
                    <a:bodyPr/>
                    <a:lstStyle/>
                    <a:p>
                      <a:pPr algn="l" fontAlgn="ctr"/>
                      <a:r>
                        <a:rPr lang="en-GB" sz="1200" b="0" i="0" u="none" strike="noStrike">
                          <a:solidFill>
                            <a:srgbClr val="000000"/>
                          </a:solidFill>
                          <a:effectLst/>
                          <a:latin typeface="Calibri" panose="020F0502020204030204" pitchFamily="34" charset="0"/>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ctr"/>
                      <a:r>
                        <a:rPr lang="en-GB" sz="1600" b="1" i="0" u="none" strike="noStrike" dirty="0">
                          <a:solidFill>
                            <a:srgbClr val="000000"/>
                          </a:solidFill>
                          <a:effectLst/>
                          <a:latin typeface="Calibri" panose="020F0502020204030204" pitchFamily="34" charset="0"/>
                        </a:rPr>
                        <a:t>2014</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ctr"/>
                      <a:r>
                        <a:rPr lang="en-GB" sz="1600" b="1" i="0" u="none" strike="noStrike" dirty="0">
                          <a:solidFill>
                            <a:srgbClr val="000000"/>
                          </a:solidFill>
                          <a:effectLst/>
                          <a:latin typeface="Calibri" panose="020F0502020204030204" pitchFamily="34" charset="0"/>
                        </a:rPr>
                        <a:t>2015</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ctr"/>
                      <a:r>
                        <a:rPr lang="en-GB" sz="1600" b="1" i="0" u="none" strike="noStrike" dirty="0">
                          <a:solidFill>
                            <a:srgbClr val="000000"/>
                          </a:solidFill>
                          <a:effectLst/>
                          <a:latin typeface="Calibri" panose="020F0502020204030204" pitchFamily="34" charset="0"/>
                        </a:rPr>
                        <a:t>2016</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ctr"/>
                      <a:r>
                        <a:rPr lang="en-GB" sz="1600" b="1" i="0" u="none" strike="noStrike">
                          <a:solidFill>
                            <a:srgbClr val="000000"/>
                          </a:solidFill>
                          <a:effectLst/>
                          <a:latin typeface="Calibri" panose="020F0502020204030204" pitchFamily="34" charset="0"/>
                        </a:rPr>
                        <a:t>2017</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ctr"/>
                      <a:r>
                        <a:rPr lang="en-GB" sz="1600" b="1" i="0" u="none" strike="noStrike">
                          <a:solidFill>
                            <a:srgbClr val="000000"/>
                          </a:solidFill>
                          <a:effectLst/>
                          <a:latin typeface="Calibri" panose="020F0502020204030204" pitchFamily="34" charset="0"/>
                        </a:rPr>
                        <a:t>2018</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3755046168"/>
                  </a:ext>
                </a:extLst>
              </a:tr>
              <a:tr h="449511">
                <a:tc>
                  <a:txBody>
                    <a:bodyPr/>
                    <a:lstStyle/>
                    <a:p>
                      <a:pPr algn="l" fontAlgn="ctr"/>
                      <a:r>
                        <a:rPr lang="en-GB" sz="1600" b="1" i="0" u="none" strike="noStrike" dirty="0">
                          <a:solidFill>
                            <a:srgbClr val="000000"/>
                          </a:solidFill>
                          <a:effectLst/>
                          <a:latin typeface="Calibri" panose="020F0502020204030204" pitchFamily="34" charset="0"/>
                        </a:rPr>
                        <a:t>Cleanliness</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ctr"/>
                      <a:r>
                        <a:rPr lang="en-GB" sz="1600" b="0" i="0" u="none" strike="noStrike">
                          <a:solidFill>
                            <a:srgbClr val="000000"/>
                          </a:solidFill>
                          <a:effectLst/>
                          <a:latin typeface="Calibri" panose="020F0502020204030204" pitchFamily="34" charset="0"/>
                        </a:rPr>
                        <a:t>97.3%</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97.6%</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dirty="0">
                          <a:solidFill>
                            <a:srgbClr val="000000"/>
                          </a:solidFill>
                          <a:effectLst/>
                          <a:latin typeface="Calibri" panose="020F0502020204030204" pitchFamily="34" charset="0"/>
                        </a:rPr>
                        <a:t>98.1%</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dirty="0">
                          <a:solidFill>
                            <a:srgbClr val="000000"/>
                          </a:solidFill>
                          <a:effectLst/>
                          <a:latin typeface="Calibri" panose="020F0502020204030204" pitchFamily="34" charset="0"/>
                        </a:rPr>
                        <a:t>98.4%</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98.5%</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151050633"/>
                  </a:ext>
                </a:extLst>
              </a:tr>
              <a:tr h="480159">
                <a:tc>
                  <a:txBody>
                    <a:bodyPr/>
                    <a:lstStyle/>
                    <a:p>
                      <a:pPr algn="l" fontAlgn="ctr"/>
                      <a:r>
                        <a:rPr lang="en-GB" sz="1600" b="1" i="0" u="none" strike="noStrike">
                          <a:solidFill>
                            <a:srgbClr val="000000"/>
                          </a:solidFill>
                          <a:effectLst/>
                          <a:latin typeface="Calibri" panose="020F0502020204030204" pitchFamily="34" charset="0"/>
                        </a:rPr>
                        <a:t>Food overall</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ctr"/>
                      <a:r>
                        <a:rPr lang="en-GB" sz="1600" b="0" i="0" u="none" strike="noStrike">
                          <a:solidFill>
                            <a:srgbClr val="000000"/>
                          </a:solidFill>
                          <a:effectLst/>
                          <a:latin typeface="Calibri" panose="020F0502020204030204" pitchFamily="34" charset="0"/>
                        </a:rPr>
                        <a:t>88.8%</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88.5%</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88.2%</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dirty="0">
                          <a:solidFill>
                            <a:srgbClr val="000000"/>
                          </a:solidFill>
                          <a:effectLst/>
                          <a:latin typeface="Calibri" panose="020F0502020204030204" pitchFamily="34" charset="0"/>
                        </a:rPr>
                        <a:t>89.7%</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90.2%</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218865847"/>
                  </a:ext>
                </a:extLst>
              </a:tr>
              <a:tr h="500592">
                <a:tc>
                  <a:txBody>
                    <a:bodyPr/>
                    <a:lstStyle/>
                    <a:p>
                      <a:pPr algn="l" fontAlgn="ctr"/>
                      <a:r>
                        <a:rPr lang="en-GB" sz="1600" b="1" i="0" u="none" strike="noStrike">
                          <a:solidFill>
                            <a:srgbClr val="000000"/>
                          </a:solidFill>
                          <a:effectLst/>
                          <a:latin typeface="Calibri" panose="020F0502020204030204" pitchFamily="34" charset="0"/>
                        </a:rPr>
                        <a:t>Organisation food</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l" fontAlgn="ctr"/>
                      <a:r>
                        <a:rPr lang="en-GB" sz="1600" b="0" i="0" u="none" strike="noStrike">
                          <a:solidFill>
                            <a:srgbClr val="000000"/>
                          </a:solidFill>
                          <a:effectLst/>
                          <a:latin typeface="Calibri" panose="020F0502020204030204" pitchFamily="34" charset="0"/>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87.2%</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87.0%</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dirty="0">
                          <a:solidFill>
                            <a:srgbClr val="000000"/>
                          </a:solidFill>
                          <a:effectLst/>
                          <a:latin typeface="Calibri" panose="020F0502020204030204" pitchFamily="34" charset="0"/>
                        </a:rPr>
                        <a:t>88.8%</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dirty="0">
                          <a:solidFill>
                            <a:srgbClr val="000000"/>
                          </a:solidFill>
                          <a:effectLst/>
                          <a:latin typeface="Calibri" panose="020F0502020204030204" pitchFamily="34" charset="0"/>
                        </a:rPr>
                        <a:t>90.0%</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245842035"/>
                  </a:ext>
                </a:extLst>
              </a:tr>
              <a:tr h="490375">
                <a:tc>
                  <a:txBody>
                    <a:bodyPr/>
                    <a:lstStyle/>
                    <a:p>
                      <a:pPr algn="l" fontAlgn="ctr"/>
                      <a:r>
                        <a:rPr lang="en-GB" sz="1600" b="1" i="0" u="none" strike="noStrike" dirty="0">
                          <a:solidFill>
                            <a:srgbClr val="000000"/>
                          </a:solidFill>
                          <a:effectLst/>
                          <a:latin typeface="Calibri" panose="020F0502020204030204" pitchFamily="34" charset="0"/>
                        </a:rPr>
                        <a:t>Ward food</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l" fontAlgn="ctr"/>
                      <a:r>
                        <a:rPr lang="en-GB" sz="1600" b="0" i="0" u="none" strike="noStrike">
                          <a:solidFill>
                            <a:srgbClr val="000000"/>
                          </a:solidFill>
                          <a:effectLst/>
                          <a:latin typeface="Calibri" panose="020F0502020204030204" pitchFamily="34" charset="0"/>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89.3%</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89.0%</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90.2%</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dirty="0">
                          <a:solidFill>
                            <a:srgbClr val="000000"/>
                          </a:solidFill>
                          <a:effectLst/>
                          <a:latin typeface="Calibri" panose="020F0502020204030204" pitchFamily="34" charset="0"/>
                        </a:rPr>
                        <a:t>90.5%</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396873111"/>
                  </a:ext>
                </a:extLst>
              </a:tr>
              <a:tr h="592537">
                <a:tc>
                  <a:txBody>
                    <a:bodyPr/>
                    <a:lstStyle/>
                    <a:p>
                      <a:pPr algn="l" fontAlgn="ctr"/>
                      <a:r>
                        <a:rPr lang="en-GB" sz="1600" b="1" i="0" u="none" strike="noStrike">
                          <a:solidFill>
                            <a:srgbClr val="000000"/>
                          </a:solidFill>
                          <a:effectLst/>
                          <a:latin typeface="Calibri" panose="020F0502020204030204" pitchFamily="34" charset="0"/>
                        </a:rPr>
                        <a:t>Privacy, dignity and wellbeing</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ctr"/>
                      <a:r>
                        <a:rPr lang="en-GB" sz="1600" b="0" i="0" u="none" strike="noStrike">
                          <a:solidFill>
                            <a:srgbClr val="000000"/>
                          </a:solidFill>
                          <a:effectLst/>
                          <a:latin typeface="Calibri" panose="020F0502020204030204" pitchFamily="34" charset="0"/>
                        </a:rPr>
                        <a:t>87.7%</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86.0%</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84.2%</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83.7%</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dirty="0">
                          <a:solidFill>
                            <a:srgbClr val="000000"/>
                          </a:solidFill>
                          <a:effectLst/>
                          <a:latin typeface="Calibri" panose="020F0502020204030204" pitchFamily="34" charset="0"/>
                        </a:rPr>
                        <a:t>84.2%</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3972809903"/>
                  </a:ext>
                </a:extLst>
              </a:tr>
              <a:tr h="541456">
                <a:tc>
                  <a:txBody>
                    <a:bodyPr/>
                    <a:lstStyle/>
                    <a:p>
                      <a:pPr algn="l" fontAlgn="ctr"/>
                      <a:r>
                        <a:rPr lang="en-GB" sz="1600" b="1" i="0" u="none" strike="noStrike">
                          <a:solidFill>
                            <a:srgbClr val="000000"/>
                          </a:solidFill>
                          <a:effectLst/>
                          <a:latin typeface="Calibri" panose="020F0502020204030204" pitchFamily="34" charset="0"/>
                        </a:rPr>
                        <a:t>Condition, appearance and maintenance</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ctr"/>
                      <a:r>
                        <a:rPr lang="en-GB" sz="1600" b="0" i="0" u="none" strike="noStrike">
                          <a:solidFill>
                            <a:srgbClr val="000000"/>
                          </a:solidFill>
                          <a:effectLst/>
                          <a:latin typeface="Calibri" panose="020F0502020204030204" pitchFamily="34" charset="0"/>
                        </a:rPr>
                        <a:t>92.0%</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90.1%</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93.4%</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94.0%</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dirty="0">
                          <a:solidFill>
                            <a:srgbClr val="000000"/>
                          </a:solidFill>
                          <a:effectLst/>
                          <a:latin typeface="Calibri" panose="020F0502020204030204" pitchFamily="34" charset="0"/>
                        </a:rPr>
                        <a:t>94.3%</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728600424"/>
                  </a:ext>
                </a:extLst>
              </a:tr>
              <a:tr h="500592">
                <a:tc>
                  <a:txBody>
                    <a:bodyPr/>
                    <a:lstStyle/>
                    <a:p>
                      <a:pPr algn="l" fontAlgn="ctr"/>
                      <a:r>
                        <a:rPr lang="en-GB" sz="1600" b="1" i="0" u="none" strike="noStrike">
                          <a:solidFill>
                            <a:srgbClr val="000000"/>
                          </a:solidFill>
                          <a:effectLst/>
                          <a:latin typeface="Calibri" panose="020F0502020204030204" pitchFamily="34" charset="0"/>
                        </a:rPr>
                        <a:t>Dementia</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l" fontAlgn="ctr"/>
                      <a:r>
                        <a:rPr lang="en-GB" sz="1600" b="0" i="0" u="none" strike="noStrike">
                          <a:solidFill>
                            <a:srgbClr val="000000"/>
                          </a:solidFill>
                          <a:effectLst/>
                          <a:latin typeface="Calibri" panose="020F0502020204030204" pitchFamily="34" charset="0"/>
                        </a:rPr>
                        <a:t>N/A</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74.5%</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75.3%</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76.7%</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dirty="0">
                          <a:solidFill>
                            <a:srgbClr val="000000"/>
                          </a:solidFill>
                          <a:effectLst/>
                          <a:latin typeface="Calibri" panose="020F0502020204030204" pitchFamily="34" charset="0"/>
                        </a:rPr>
                        <a:t>78.9%</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854360233"/>
                  </a:ext>
                </a:extLst>
              </a:tr>
              <a:tr h="500592">
                <a:tc>
                  <a:txBody>
                    <a:bodyPr/>
                    <a:lstStyle/>
                    <a:p>
                      <a:pPr algn="l" fontAlgn="ctr"/>
                      <a:r>
                        <a:rPr lang="en-GB" sz="1600" b="1" i="0" u="none" strike="noStrike" dirty="0">
                          <a:solidFill>
                            <a:srgbClr val="000000"/>
                          </a:solidFill>
                          <a:effectLst/>
                          <a:latin typeface="Calibri" panose="020F0502020204030204" pitchFamily="34" charset="0"/>
                        </a:rPr>
                        <a:t>Disability</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l" fontAlgn="ctr"/>
                      <a:r>
                        <a:rPr lang="en-GB" sz="1600" b="0" i="0" u="none" strike="noStrike">
                          <a:solidFill>
                            <a:srgbClr val="000000"/>
                          </a:solidFill>
                          <a:effectLst/>
                          <a:latin typeface="Calibri" panose="020F0502020204030204" pitchFamily="34" charset="0"/>
                        </a:rPr>
                        <a:t>N/A</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l" fontAlgn="ctr"/>
                      <a:r>
                        <a:rPr lang="en-GB" sz="1600" b="0" i="0" u="none" strike="noStrike">
                          <a:solidFill>
                            <a:srgbClr val="000000"/>
                          </a:solidFill>
                          <a:effectLst/>
                          <a:latin typeface="Calibri" panose="020F0502020204030204" pitchFamily="34" charset="0"/>
                        </a:rPr>
                        <a:t>N/A</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78.8%</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a:solidFill>
                            <a:srgbClr val="000000"/>
                          </a:solidFill>
                          <a:effectLst/>
                          <a:latin typeface="Calibri" panose="020F0502020204030204" pitchFamily="34" charset="0"/>
                        </a:rPr>
                        <a:t>82.6%</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r" fontAlgn="ctr"/>
                      <a:r>
                        <a:rPr lang="en-GB" sz="1600" b="0" i="0" u="none" strike="noStrike" dirty="0">
                          <a:solidFill>
                            <a:srgbClr val="000000"/>
                          </a:solidFill>
                          <a:effectLst/>
                          <a:latin typeface="Calibri" panose="020F0502020204030204" pitchFamily="34" charset="0"/>
                        </a:rPr>
                        <a:t>84.2%</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3396754041"/>
                  </a:ext>
                </a:extLst>
              </a:tr>
            </a:tbl>
          </a:graphicData>
        </a:graphic>
      </p:graphicFrame>
    </p:spTree>
    <p:extLst>
      <p:ext uri="{BB962C8B-B14F-4D97-AF65-F5344CB8AC3E}">
        <p14:creationId xmlns:p14="http://schemas.microsoft.com/office/powerpoint/2010/main" val="756710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a:t>Participation in PLACE</a:t>
            </a:r>
            <a:br>
              <a:rPr lang="en-GB" dirty="0"/>
            </a:br>
            <a:br>
              <a:rPr lang="en-GB" dirty="0"/>
            </a:br>
            <a:endParaRPr lang="en-GB" dirty="0"/>
          </a:p>
        </p:txBody>
      </p:sp>
      <p:sp>
        <p:nvSpPr>
          <p:cNvPr id="3" name="Slide Number Placeholder 2"/>
          <p:cNvSpPr>
            <a:spLocks noGrp="1"/>
          </p:cNvSpPr>
          <p:nvPr>
            <p:ph type="sldNum" sz="quarter" idx="12"/>
          </p:nvPr>
        </p:nvSpPr>
        <p:spPr/>
        <p:txBody>
          <a:bodyPr/>
          <a:lstStyle/>
          <a:p>
            <a:fld id="{87DADF28-5588-485E-81E7-6B9A2B6E3B3C}" type="slidenum">
              <a:rPr lang="en-GB" smtClean="0"/>
              <a:pPr/>
              <a:t>5</a:t>
            </a:fld>
            <a:endParaRPr lang="en-GB" dirty="0"/>
          </a:p>
        </p:txBody>
      </p:sp>
      <p:sp>
        <p:nvSpPr>
          <p:cNvPr id="4" name="Rectangle 3"/>
          <p:cNvSpPr/>
          <p:nvPr/>
        </p:nvSpPr>
        <p:spPr>
          <a:xfrm>
            <a:off x="581025" y="1257301"/>
            <a:ext cx="6276975" cy="923330"/>
          </a:xfrm>
          <a:prstGeom prst="rect">
            <a:avLst/>
          </a:prstGeom>
        </p:spPr>
        <p:txBody>
          <a:bodyPr wrap="square">
            <a:spAutoFit/>
          </a:bodyPr>
          <a:lstStyle/>
          <a:p>
            <a:pPr>
              <a:defRPr/>
            </a:pPr>
            <a:endParaRPr lang="en-GB" dirty="0"/>
          </a:p>
          <a:p>
            <a:pPr>
              <a:defRPr/>
            </a:pPr>
            <a:endParaRPr lang="en-GB" dirty="0"/>
          </a:p>
          <a:p>
            <a:pPr>
              <a:buFont typeface="Arial"/>
              <a:buChar char="•"/>
              <a:defRPr/>
            </a:pPr>
            <a:endParaRPr lang="en-GB" dirty="0"/>
          </a:p>
        </p:txBody>
      </p:sp>
      <p:graphicFrame>
        <p:nvGraphicFramePr>
          <p:cNvPr id="7" name="Table 6">
            <a:extLst>
              <a:ext uri="{FF2B5EF4-FFF2-40B4-BE49-F238E27FC236}">
                <a16:creationId xmlns:a16="http://schemas.microsoft.com/office/drawing/2014/main" id="{03C634E4-07F6-4791-899D-A87C3B63352D}"/>
              </a:ext>
            </a:extLst>
          </p:cNvPr>
          <p:cNvGraphicFramePr>
            <a:graphicFrameLocks noGrp="1"/>
          </p:cNvGraphicFramePr>
          <p:nvPr>
            <p:extLst>
              <p:ext uri="{D42A27DB-BD31-4B8C-83A1-F6EECF244321}">
                <p14:modId xmlns:p14="http://schemas.microsoft.com/office/powerpoint/2010/main" val="506998505"/>
              </p:ext>
            </p:extLst>
          </p:nvPr>
        </p:nvGraphicFramePr>
        <p:xfrm>
          <a:off x="485192" y="4360895"/>
          <a:ext cx="5225143" cy="2092622"/>
        </p:xfrm>
        <a:graphic>
          <a:graphicData uri="http://schemas.openxmlformats.org/drawingml/2006/table">
            <a:tbl>
              <a:tblPr/>
              <a:tblGrid>
                <a:gridCol w="2491273">
                  <a:extLst>
                    <a:ext uri="{9D8B030D-6E8A-4147-A177-3AD203B41FA5}">
                      <a16:colId xmlns:a16="http://schemas.microsoft.com/office/drawing/2014/main" val="1992488034"/>
                    </a:ext>
                  </a:extLst>
                </a:gridCol>
                <a:gridCol w="2733870">
                  <a:extLst>
                    <a:ext uri="{9D8B030D-6E8A-4147-A177-3AD203B41FA5}">
                      <a16:colId xmlns:a16="http://schemas.microsoft.com/office/drawing/2014/main" val="487659640"/>
                    </a:ext>
                  </a:extLst>
                </a:gridCol>
              </a:tblGrid>
              <a:tr h="298946">
                <a:tc>
                  <a:txBody>
                    <a:bodyPr/>
                    <a:lstStyle/>
                    <a:p>
                      <a:pPr algn="l" fontAlgn="ctr"/>
                      <a:r>
                        <a:rPr lang="en-GB" sz="1600" b="1" i="0" u="none" strike="noStrike" dirty="0">
                          <a:solidFill>
                            <a:srgbClr val="000000"/>
                          </a:solidFill>
                          <a:effectLst/>
                          <a:latin typeface="Calibri" panose="020F0502020204030204" pitchFamily="34" charset="0"/>
                        </a:rPr>
                        <a:t>Number of patient assessors</a:t>
                      </a: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l" fontAlgn="ctr"/>
                      <a:r>
                        <a:rPr lang="en-GB" sz="1600" b="0" i="0" u="none" strike="noStrike" dirty="0">
                          <a:solidFill>
                            <a:srgbClr val="000000"/>
                          </a:solidFill>
                          <a:effectLst/>
                          <a:latin typeface="Calibri" panose="020F0502020204030204" pitchFamily="34" charset="0"/>
                        </a:rPr>
                        <a:t> </a:t>
                      </a:r>
                    </a:p>
                  </a:txBody>
                  <a:tcPr marL="7620" marR="7620" marT="762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865032995"/>
                  </a:ext>
                </a:extLst>
              </a:tr>
              <a:tr h="298946">
                <a:tc>
                  <a:txBody>
                    <a:bodyPr/>
                    <a:lstStyle/>
                    <a:p>
                      <a:pPr algn="ctr" fontAlgn="ctr"/>
                      <a:r>
                        <a:rPr lang="en-GB" sz="1600" b="0" i="0" u="none" strike="noStrike" dirty="0">
                          <a:solidFill>
                            <a:srgbClr val="000000"/>
                          </a:solidFill>
                          <a:effectLst/>
                          <a:latin typeface="Calibri" panose="020F0502020204030204" pitchFamily="34" charset="0"/>
                        </a:rPr>
                        <a:t>2013</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t"/>
                      <a:r>
                        <a:rPr lang="en-GB" sz="1600" b="0" i="0" u="none" strike="noStrike" dirty="0">
                          <a:solidFill>
                            <a:srgbClr val="000000"/>
                          </a:solidFill>
                          <a:effectLst/>
                          <a:latin typeface="Calibri" panose="020F0502020204030204" pitchFamily="34" charset="0"/>
                        </a:rPr>
                        <a:t>5,877</a:t>
                      </a:r>
                    </a:p>
                  </a:txBody>
                  <a:tcPr marL="7620" marR="762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83827544"/>
                  </a:ext>
                </a:extLst>
              </a:tr>
              <a:tr h="298946">
                <a:tc>
                  <a:txBody>
                    <a:bodyPr/>
                    <a:lstStyle/>
                    <a:p>
                      <a:pPr algn="ctr" fontAlgn="ctr"/>
                      <a:r>
                        <a:rPr lang="en-GB" sz="1600" b="0" i="0" u="none" strike="noStrike" dirty="0">
                          <a:solidFill>
                            <a:srgbClr val="000000"/>
                          </a:solidFill>
                          <a:effectLst/>
                          <a:latin typeface="Calibri" panose="020F0502020204030204" pitchFamily="34" charset="0"/>
                        </a:rPr>
                        <a:t>2014</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t"/>
                      <a:r>
                        <a:rPr lang="en-GB" sz="1600" b="0" i="0" u="none" strike="noStrike" dirty="0">
                          <a:solidFill>
                            <a:srgbClr val="000000"/>
                          </a:solidFill>
                          <a:effectLst/>
                          <a:latin typeface="Calibri" panose="020F0502020204030204" pitchFamily="34" charset="0"/>
                        </a:rPr>
                        <a:t>6,523</a:t>
                      </a:r>
                    </a:p>
                  </a:txBody>
                  <a:tcPr marL="7620" marR="762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4194493088"/>
                  </a:ext>
                </a:extLst>
              </a:tr>
              <a:tr h="298946">
                <a:tc>
                  <a:txBody>
                    <a:bodyPr/>
                    <a:lstStyle/>
                    <a:p>
                      <a:pPr algn="ctr" fontAlgn="ctr"/>
                      <a:r>
                        <a:rPr lang="en-GB" sz="1600" b="0" i="0" u="none" strike="noStrike" dirty="0">
                          <a:solidFill>
                            <a:srgbClr val="000000"/>
                          </a:solidFill>
                          <a:effectLst/>
                          <a:latin typeface="Calibri" panose="020F0502020204030204" pitchFamily="34" charset="0"/>
                        </a:rPr>
                        <a:t>2015</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t"/>
                      <a:r>
                        <a:rPr lang="en-GB" sz="1600" b="0" i="0" u="none" strike="noStrike" dirty="0">
                          <a:solidFill>
                            <a:srgbClr val="000000"/>
                          </a:solidFill>
                          <a:effectLst/>
                          <a:latin typeface="Calibri" panose="020F0502020204030204" pitchFamily="34" charset="0"/>
                        </a:rPr>
                        <a:t>6,572</a:t>
                      </a:r>
                    </a:p>
                  </a:txBody>
                  <a:tcPr marL="7620" marR="762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00246292"/>
                  </a:ext>
                </a:extLst>
              </a:tr>
              <a:tr h="298946">
                <a:tc>
                  <a:txBody>
                    <a:bodyPr/>
                    <a:lstStyle/>
                    <a:p>
                      <a:pPr algn="ctr" fontAlgn="ctr"/>
                      <a:r>
                        <a:rPr lang="en-GB" sz="1600" b="0" i="0" u="none" strike="noStrike" dirty="0">
                          <a:solidFill>
                            <a:srgbClr val="000000"/>
                          </a:solidFill>
                          <a:effectLst/>
                          <a:latin typeface="Calibri" panose="020F0502020204030204" pitchFamily="34" charset="0"/>
                        </a:rPr>
                        <a:t>2016</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t"/>
                      <a:r>
                        <a:rPr lang="en-GB" sz="1600" b="0" i="0" u="none" strike="noStrike" dirty="0">
                          <a:solidFill>
                            <a:srgbClr val="000000"/>
                          </a:solidFill>
                          <a:effectLst/>
                          <a:latin typeface="Calibri" panose="020F0502020204030204" pitchFamily="34" charset="0"/>
                        </a:rPr>
                        <a:t>6,630</a:t>
                      </a:r>
                    </a:p>
                  </a:txBody>
                  <a:tcPr marL="7620" marR="762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827139247"/>
                  </a:ext>
                </a:extLst>
              </a:tr>
              <a:tr h="298946">
                <a:tc>
                  <a:txBody>
                    <a:bodyPr/>
                    <a:lstStyle/>
                    <a:p>
                      <a:pPr algn="ctr" fontAlgn="ctr"/>
                      <a:r>
                        <a:rPr lang="en-GB" sz="1600" b="0" i="0" u="none" strike="noStrike" dirty="0">
                          <a:solidFill>
                            <a:srgbClr val="000000"/>
                          </a:solidFill>
                          <a:effectLst/>
                          <a:latin typeface="Calibri" panose="020F0502020204030204" pitchFamily="34" charset="0"/>
                        </a:rPr>
                        <a:t>2017</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t"/>
                      <a:r>
                        <a:rPr lang="en-GB" sz="1600" b="0" i="0" u="none" strike="noStrike" dirty="0">
                          <a:solidFill>
                            <a:srgbClr val="000000"/>
                          </a:solidFill>
                          <a:effectLst/>
                          <a:latin typeface="Calibri" panose="020F0502020204030204" pitchFamily="34" charset="0"/>
                        </a:rPr>
                        <a:t>6,399</a:t>
                      </a:r>
                    </a:p>
                  </a:txBody>
                  <a:tcPr marL="7620" marR="762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399405057"/>
                  </a:ext>
                </a:extLst>
              </a:tr>
              <a:tr h="298946">
                <a:tc>
                  <a:txBody>
                    <a:bodyPr/>
                    <a:lstStyle/>
                    <a:p>
                      <a:pPr algn="ctr" fontAlgn="ctr"/>
                      <a:r>
                        <a:rPr lang="en-GB" sz="1600" b="0" i="0" u="none" strike="noStrike" dirty="0">
                          <a:solidFill>
                            <a:srgbClr val="000000"/>
                          </a:solidFill>
                          <a:effectLst/>
                          <a:latin typeface="Calibri" panose="020F0502020204030204" pitchFamily="34" charset="0"/>
                        </a:rPr>
                        <a:t>2018</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t"/>
                      <a:r>
                        <a:rPr lang="en-GB" sz="1600" b="0" i="0" u="none" strike="noStrike" dirty="0">
                          <a:solidFill>
                            <a:srgbClr val="000000"/>
                          </a:solidFill>
                          <a:effectLst/>
                          <a:latin typeface="Calibri" panose="020F0502020204030204" pitchFamily="34" charset="0"/>
                        </a:rPr>
                        <a:t>6,388</a:t>
                      </a:r>
                    </a:p>
                  </a:txBody>
                  <a:tcPr marL="7620" marR="762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390356461"/>
                  </a:ext>
                </a:extLst>
              </a:tr>
            </a:tbl>
          </a:graphicData>
        </a:graphic>
      </p:graphicFrame>
      <p:graphicFrame>
        <p:nvGraphicFramePr>
          <p:cNvPr id="8" name="Table 7">
            <a:extLst>
              <a:ext uri="{FF2B5EF4-FFF2-40B4-BE49-F238E27FC236}">
                <a16:creationId xmlns:a16="http://schemas.microsoft.com/office/drawing/2014/main" id="{05BB9A53-54A7-4731-9536-17FB5C714B64}"/>
              </a:ext>
            </a:extLst>
          </p:cNvPr>
          <p:cNvGraphicFramePr>
            <a:graphicFrameLocks noGrp="1"/>
          </p:cNvGraphicFramePr>
          <p:nvPr>
            <p:extLst>
              <p:ext uri="{D42A27DB-BD31-4B8C-83A1-F6EECF244321}">
                <p14:modId xmlns:p14="http://schemas.microsoft.com/office/powerpoint/2010/main" val="3018800431"/>
              </p:ext>
            </p:extLst>
          </p:nvPr>
        </p:nvGraphicFramePr>
        <p:xfrm>
          <a:off x="469900" y="1085851"/>
          <a:ext cx="8204200" cy="3103594"/>
        </p:xfrm>
        <a:graphic>
          <a:graphicData uri="http://schemas.openxmlformats.org/drawingml/2006/table">
            <a:tbl>
              <a:tblPr/>
              <a:tblGrid>
                <a:gridCol w="8204200">
                  <a:extLst>
                    <a:ext uri="{9D8B030D-6E8A-4147-A177-3AD203B41FA5}">
                      <a16:colId xmlns:a16="http://schemas.microsoft.com/office/drawing/2014/main" val="69039633"/>
                    </a:ext>
                  </a:extLst>
                </a:gridCol>
              </a:tblGrid>
              <a:tr h="387103">
                <a:tc>
                  <a:txBody>
                    <a:bodyPr/>
                    <a:lstStyle/>
                    <a:p>
                      <a:pPr algn="l" fontAlgn="ctr"/>
                      <a:r>
                        <a:rPr lang="en-GB" sz="1600" b="1" i="0" u="none" strike="noStrike" dirty="0">
                          <a:solidFill>
                            <a:srgbClr val="000000"/>
                          </a:solidFill>
                          <a:effectLst/>
                          <a:latin typeface="Calibri" panose="020F0502020204030204" pitchFamily="34" charset="0"/>
                        </a:rPr>
                        <a:t>2018 PLACE coverage</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1423529940"/>
                  </a:ext>
                </a:extLst>
              </a:tr>
              <a:tr h="378043">
                <a:tc>
                  <a:txBody>
                    <a:bodyPr/>
                    <a:lstStyle/>
                    <a:p>
                      <a:pPr algn="l" fontAlgn="ctr"/>
                      <a:r>
                        <a:rPr lang="en-GB" sz="1600" b="0" i="0" u="none" strike="noStrike" dirty="0">
                          <a:solidFill>
                            <a:srgbClr val="000000"/>
                          </a:solidFill>
                          <a:effectLst/>
                          <a:latin typeface="Calibri" panose="020F0502020204030204" pitchFamily="34" charset="0"/>
                        </a:rPr>
                        <a:t>1,198 assessments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DEBF7"/>
                    </a:solidFill>
                  </a:tcPr>
                </a:tc>
                <a:extLst>
                  <a:ext uri="{0D108BD9-81ED-4DB2-BD59-A6C34878D82A}">
                    <a16:rowId xmlns:a16="http://schemas.microsoft.com/office/drawing/2014/main" val="3477494758"/>
                  </a:ext>
                </a:extLst>
              </a:tr>
              <a:tr h="419361">
                <a:tc>
                  <a:txBody>
                    <a:bodyPr/>
                    <a:lstStyle/>
                    <a:p>
                      <a:pPr algn="l" fontAlgn="ctr"/>
                      <a:r>
                        <a:rPr lang="en-GB" sz="1600" b="0" i="0" u="none" strike="noStrike" dirty="0">
                          <a:solidFill>
                            <a:srgbClr val="000000"/>
                          </a:solidFill>
                          <a:effectLst/>
                          <a:latin typeface="Calibri" panose="020F0502020204030204" pitchFamily="34" charset="0"/>
                        </a:rPr>
                        <a:t>270 organisations took part, 218 trusts, 52 voluntary, independent or private healthcare providers</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DDEBF7"/>
                    </a:solidFill>
                  </a:tcPr>
                </a:tc>
                <a:extLst>
                  <a:ext uri="{0D108BD9-81ED-4DB2-BD59-A6C34878D82A}">
                    <a16:rowId xmlns:a16="http://schemas.microsoft.com/office/drawing/2014/main" val="965385673"/>
                  </a:ext>
                </a:extLst>
              </a:tr>
              <a:tr h="378043">
                <a:tc>
                  <a:txBody>
                    <a:bodyPr/>
                    <a:lstStyle/>
                    <a:p>
                      <a:pPr algn="l" fontAlgn="b"/>
                      <a:r>
                        <a:rPr lang="en-GB" sz="1600" b="0" i="0" u="none" strike="noStrike">
                          <a:solidFill>
                            <a:srgbClr val="000000"/>
                          </a:solidFill>
                          <a:effectLst/>
                          <a:latin typeface="Calibri" panose="020F0502020204030204" pitchFamily="34" charset="0"/>
                        </a:rPr>
                        <a:t>4,387 wards assessed</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DDEBF7"/>
                    </a:solidFill>
                  </a:tcPr>
                </a:tc>
                <a:extLst>
                  <a:ext uri="{0D108BD9-81ED-4DB2-BD59-A6C34878D82A}">
                    <a16:rowId xmlns:a16="http://schemas.microsoft.com/office/drawing/2014/main" val="1475410153"/>
                  </a:ext>
                </a:extLst>
              </a:tr>
              <a:tr h="387103">
                <a:tc>
                  <a:txBody>
                    <a:bodyPr/>
                    <a:lstStyle/>
                    <a:p>
                      <a:pPr algn="l" fontAlgn="b"/>
                      <a:r>
                        <a:rPr lang="en-GB" sz="1600" b="0" i="0" u="none" strike="noStrike" dirty="0">
                          <a:solidFill>
                            <a:srgbClr val="000000"/>
                          </a:solidFill>
                          <a:effectLst/>
                          <a:latin typeface="Calibri" panose="020F0502020204030204" pitchFamily="34" charset="0"/>
                        </a:rPr>
                        <a:t>2,068 outpatient departments assessed</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DDEBF7"/>
                    </a:solidFill>
                  </a:tcPr>
                </a:tc>
                <a:extLst>
                  <a:ext uri="{0D108BD9-81ED-4DB2-BD59-A6C34878D82A}">
                    <a16:rowId xmlns:a16="http://schemas.microsoft.com/office/drawing/2014/main" val="736710678"/>
                  </a:ext>
                </a:extLst>
              </a:tr>
              <a:tr h="378043">
                <a:tc>
                  <a:txBody>
                    <a:bodyPr/>
                    <a:lstStyle/>
                    <a:p>
                      <a:pPr algn="l" fontAlgn="b"/>
                      <a:r>
                        <a:rPr lang="en-GB" sz="1600" b="0" i="0" u="none" strike="noStrike" dirty="0">
                          <a:solidFill>
                            <a:srgbClr val="000000"/>
                          </a:solidFill>
                          <a:effectLst/>
                          <a:latin typeface="Calibri" panose="020F0502020204030204" pitchFamily="34" charset="0"/>
                        </a:rPr>
                        <a:t>353 emergency departments / minor injuries units assessed</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DDEBF7"/>
                    </a:solidFill>
                  </a:tcPr>
                </a:tc>
                <a:extLst>
                  <a:ext uri="{0D108BD9-81ED-4DB2-BD59-A6C34878D82A}">
                    <a16:rowId xmlns:a16="http://schemas.microsoft.com/office/drawing/2014/main" val="4241472834"/>
                  </a:ext>
                </a:extLst>
              </a:tr>
              <a:tr h="397855">
                <a:tc>
                  <a:txBody>
                    <a:bodyPr/>
                    <a:lstStyle/>
                    <a:p>
                      <a:pPr algn="l" fontAlgn="b"/>
                      <a:r>
                        <a:rPr lang="en-GB" sz="1600" b="0" i="0" u="none" strike="noStrike">
                          <a:solidFill>
                            <a:srgbClr val="000000"/>
                          </a:solidFill>
                          <a:effectLst/>
                          <a:latin typeface="Calibri" panose="020F0502020204030204" pitchFamily="34" charset="0"/>
                        </a:rPr>
                        <a:t>1,970 food assessments undertaken</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DDEBF7"/>
                    </a:solidFill>
                  </a:tcPr>
                </a:tc>
                <a:extLst>
                  <a:ext uri="{0D108BD9-81ED-4DB2-BD59-A6C34878D82A}">
                    <a16:rowId xmlns:a16="http://schemas.microsoft.com/office/drawing/2014/main" val="2229869798"/>
                  </a:ext>
                </a:extLst>
              </a:tr>
              <a:tr h="378043">
                <a:tc>
                  <a:txBody>
                    <a:bodyPr/>
                    <a:lstStyle/>
                    <a:p>
                      <a:pPr algn="l" fontAlgn="b"/>
                      <a:r>
                        <a:rPr lang="en-GB" sz="1600" b="0" i="0" u="none" strike="noStrike" dirty="0">
                          <a:solidFill>
                            <a:srgbClr val="000000"/>
                          </a:solidFill>
                          <a:effectLst/>
                          <a:latin typeface="Calibri" panose="020F0502020204030204" pitchFamily="34" charset="0"/>
                        </a:rPr>
                        <a:t>956 hospitals assessed against the dementia criteria.  </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424335853"/>
                  </a:ext>
                </a:extLst>
              </a:tr>
            </a:tbl>
          </a:graphicData>
        </a:graphic>
      </p:graphicFrame>
    </p:spTree>
    <p:extLst>
      <p:ext uri="{BB962C8B-B14F-4D97-AF65-F5344CB8AC3E}">
        <p14:creationId xmlns:p14="http://schemas.microsoft.com/office/powerpoint/2010/main" val="434310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9254" y="594443"/>
            <a:ext cx="6626028" cy="1150381"/>
          </a:xfrm>
        </p:spPr>
        <p:txBody>
          <a:bodyPr>
            <a:normAutofit fontScale="90000"/>
          </a:bodyPr>
          <a:lstStyle/>
          <a:p>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sz="2000" dirty="0"/>
            </a:br>
            <a:br>
              <a:rPr lang="en-GB" sz="2000" dirty="0"/>
            </a:br>
            <a:br>
              <a:rPr lang="en-GB" sz="2000" dirty="0"/>
            </a:br>
            <a:br>
              <a:rPr lang="en-GB" sz="2000" dirty="0"/>
            </a:br>
            <a:br>
              <a:rPr lang="en-GB" sz="2000" dirty="0"/>
            </a:br>
            <a:br>
              <a:rPr lang="en-GB" sz="2000" dirty="0"/>
            </a:br>
            <a:r>
              <a:rPr lang="en-GB" sz="2700" dirty="0"/>
              <a:t>Review of the PLACE Programme - overview</a:t>
            </a:r>
            <a:br>
              <a:rPr lang="en-GB" sz="2000" dirty="0"/>
            </a:br>
            <a:br>
              <a:rPr lang="en-GB" sz="2000" dirty="0"/>
            </a:br>
            <a:br>
              <a:rPr lang="en-GB" sz="2000" dirty="0"/>
            </a:br>
            <a:r>
              <a:rPr lang="en-GB" sz="2000" b="0" dirty="0">
                <a:solidFill>
                  <a:schemeClr val="tx1"/>
                </a:solidFill>
              </a:rPr>
              <a:t>The review began in October 2018 and will finish in March 2019</a:t>
            </a:r>
            <a:br>
              <a:rPr lang="en-GB" sz="2000" b="0" dirty="0">
                <a:solidFill>
                  <a:schemeClr val="tx1"/>
                </a:solidFill>
              </a:rPr>
            </a:br>
            <a:br>
              <a:rPr lang="en-GB" sz="2000" b="0" dirty="0">
                <a:solidFill>
                  <a:schemeClr val="tx1"/>
                </a:solidFill>
              </a:rPr>
            </a:br>
            <a:r>
              <a:rPr lang="en-GB" sz="2000" b="0" dirty="0">
                <a:solidFill>
                  <a:schemeClr val="tx1"/>
                </a:solidFill>
              </a:rPr>
              <a:t>Steering group established to lead the review – Chaired by NHS Improvement</a:t>
            </a:r>
            <a:br>
              <a:rPr lang="en-GB" sz="2000" b="0" dirty="0">
                <a:solidFill>
                  <a:schemeClr val="tx1"/>
                </a:solidFill>
              </a:rPr>
            </a:br>
            <a:r>
              <a:rPr lang="en-GB" sz="2000" b="0" dirty="0">
                <a:solidFill>
                  <a:schemeClr val="tx1"/>
                </a:solidFill>
              </a:rPr>
              <a:t> </a:t>
            </a:r>
            <a:br>
              <a:rPr lang="en-GB" sz="2000" b="0" dirty="0">
                <a:solidFill>
                  <a:schemeClr val="tx1"/>
                </a:solidFill>
              </a:rPr>
            </a:br>
            <a:r>
              <a:rPr lang="en-GB" sz="2000" b="0" dirty="0">
                <a:solidFill>
                  <a:schemeClr val="tx1"/>
                </a:solidFill>
              </a:rPr>
              <a:t>The review is focusing on areas where feedback from users suggests improvements can be made, for example;</a:t>
            </a:r>
            <a:br>
              <a:rPr lang="en-GB" sz="2000" b="0" dirty="0">
                <a:solidFill>
                  <a:schemeClr val="tx1"/>
                </a:solidFill>
              </a:rPr>
            </a:br>
            <a:br>
              <a:rPr lang="en-GB" sz="2000" b="0" dirty="0">
                <a:solidFill>
                  <a:schemeClr val="tx1"/>
                </a:solidFill>
              </a:rPr>
            </a:br>
            <a:r>
              <a:rPr lang="en-GB" sz="2000" dirty="0">
                <a:solidFill>
                  <a:schemeClr val="tx1"/>
                </a:solidFill>
              </a:rPr>
              <a:t>The questions </a:t>
            </a:r>
            <a:r>
              <a:rPr lang="en-GB" sz="2000" b="0" dirty="0">
                <a:solidFill>
                  <a:schemeClr val="tx1"/>
                </a:solidFill>
              </a:rPr>
              <a:t>– are they appropriate/relevant?</a:t>
            </a:r>
            <a:br>
              <a:rPr lang="en-GB" sz="2000" b="0" dirty="0">
                <a:solidFill>
                  <a:schemeClr val="tx1"/>
                </a:solidFill>
              </a:rPr>
            </a:br>
            <a:r>
              <a:rPr lang="en-GB" sz="2000" dirty="0">
                <a:solidFill>
                  <a:schemeClr val="tx1"/>
                </a:solidFill>
              </a:rPr>
              <a:t>Process</a:t>
            </a:r>
            <a:r>
              <a:rPr lang="en-GB" sz="2000" b="0" dirty="0">
                <a:solidFill>
                  <a:schemeClr val="tx1"/>
                </a:solidFill>
              </a:rPr>
              <a:t> -  is the timing right?</a:t>
            </a:r>
            <a:br>
              <a:rPr lang="en-GB" sz="2000" b="0" dirty="0">
                <a:solidFill>
                  <a:schemeClr val="tx1"/>
                </a:solidFill>
              </a:rPr>
            </a:br>
            <a:r>
              <a:rPr lang="en-GB" sz="2000" dirty="0">
                <a:solidFill>
                  <a:schemeClr val="tx1"/>
                </a:solidFill>
              </a:rPr>
              <a:t>Recruiting patient assessors </a:t>
            </a:r>
            <a:r>
              <a:rPr lang="en-GB" sz="2000" b="0" dirty="0">
                <a:solidFill>
                  <a:schemeClr val="tx1"/>
                </a:solidFill>
              </a:rPr>
              <a:t>– how can we make this easier?</a:t>
            </a:r>
            <a:br>
              <a:rPr lang="en-GB" sz="2000" b="0" dirty="0">
                <a:solidFill>
                  <a:schemeClr val="tx1"/>
                </a:solidFill>
              </a:rPr>
            </a:br>
            <a:r>
              <a:rPr lang="en-GB" sz="2000" dirty="0">
                <a:solidFill>
                  <a:schemeClr val="tx1"/>
                </a:solidFill>
              </a:rPr>
              <a:t>Paperwork</a:t>
            </a:r>
            <a:r>
              <a:rPr lang="en-GB" sz="2000" b="0" dirty="0">
                <a:solidFill>
                  <a:schemeClr val="tx1"/>
                </a:solidFill>
              </a:rPr>
              <a:t> – should we streamline the assessment forms and guidance documents?</a:t>
            </a:r>
            <a:br>
              <a:rPr lang="en-GB" sz="2000" b="0" dirty="0">
                <a:solidFill>
                  <a:schemeClr val="tx1"/>
                </a:solidFill>
              </a:rPr>
            </a:br>
            <a:r>
              <a:rPr lang="en-GB" sz="2000" dirty="0">
                <a:solidFill>
                  <a:schemeClr val="tx1"/>
                </a:solidFill>
              </a:rPr>
              <a:t>The results </a:t>
            </a:r>
            <a:r>
              <a:rPr lang="en-GB" sz="2000" b="0" dirty="0">
                <a:solidFill>
                  <a:schemeClr val="tx1"/>
                </a:solidFill>
              </a:rPr>
              <a:t>- do trusts have implementation plans, if not how can we encourage them to do so?</a:t>
            </a:r>
            <a:br>
              <a:rPr lang="en-GB" dirty="0"/>
            </a:br>
            <a:br>
              <a:rPr lang="en-GB" b="0" dirty="0">
                <a:solidFill>
                  <a:schemeClr val="tx1"/>
                </a:solidFill>
              </a:rPr>
            </a:br>
            <a:r>
              <a:rPr lang="en-GB" b="0" dirty="0">
                <a:solidFill>
                  <a:schemeClr val="tx1"/>
                </a:solidFill>
              </a:rPr>
              <a:t> </a:t>
            </a:r>
            <a:br>
              <a:rPr lang="en-GB" b="0" dirty="0">
                <a:solidFill>
                  <a:schemeClr val="tx1"/>
                </a:solidFill>
              </a:rPr>
            </a:br>
            <a:br>
              <a:rPr lang="en-GB" dirty="0"/>
            </a:br>
            <a:br>
              <a:rPr lang="en-GB" dirty="0"/>
            </a:br>
            <a:endParaRPr lang="en-GB" dirty="0"/>
          </a:p>
        </p:txBody>
      </p:sp>
      <p:sp>
        <p:nvSpPr>
          <p:cNvPr id="3" name="Slide Number Placeholder 2"/>
          <p:cNvSpPr>
            <a:spLocks noGrp="1"/>
          </p:cNvSpPr>
          <p:nvPr>
            <p:ph type="sldNum" sz="quarter" idx="12"/>
          </p:nvPr>
        </p:nvSpPr>
        <p:spPr/>
        <p:txBody>
          <a:bodyPr/>
          <a:lstStyle/>
          <a:p>
            <a:fld id="{87DADF28-5588-485E-81E7-6B9A2B6E3B3C}" type="slidenum">
              <a:rPr lang="en-GB" smtClean="0"/>
              <a:pPr/>
              <a:t>6</a:t>
            </a:fld>
            <a:endParaRPr lang="en-GB" dirty="0"/>
          </a:p>
        </p:txBody>
      </p:sp>
    </p:spTree>
    <p:extLst>
      <p:ext uri="{BB962C8B-B14F-4D97-AF65-F5344CB8AC3E}">
        <p14:creationId xmlns:p14="http://schemas.microsoft.com/office/powerpoint/2010/main" val="177186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9254" y="594443"/>
            <a:ext cx="6626028" cy="1150381"/>
          </a:xfrm>
        </p:spPr>
        <p:txBody>
          <a:bodyPr>
            <a:normAutofit fontScale="90000"/>
          </a:bodyPr>
          <a:lstStyle/>
          <a:p>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sz="2000" dirty="0"/>
            </a:br>
            <a:br>
              <a:rPr lang="en-GB" sz="2000" dirty="0"/>
            </a:br>
            <a:br>
              <a:rPr lang="en-GB" sz="2000" dirty="0"/>
            </a:br>
            <a:br>
              <a:rPr lang="en-GB" sz="2000" dirty="0"/>
            </a:br>
            <a:br>
              <a:rPr lang="en-GB" sz="2000" dirty="0"/>
            </a:br>
            <a:br>
              <a:rPr lang="en-GB" sz="2000" dirty="0"/>
            </a:br>
            <a:r>
              <a:rPr lang="en-GB" sz="2700" dirty="0"/>
              <a:t>Review of the PLACE Programme – Progress update</a:t>
            </a:r>
            <a:br>
              <a:rPr lang="en-GB" sz="2000" dirty="0"/>
            </a:br>
            <a:br>
              <a:rPr lang="en-GB" sz="2000" dirty="0"/>
            </a:br>
            <a:br>
              <a:rPr lang="en-GB" sz="2000" dirty="0"/>
            </a:br>
            <a:r>
              <a:rPr lang="en-GB" sz="2000" b="0" dirty="0">
                <a:solidFill>
                  <a:schemeClr val="tx1"/>
                </a:solidFill>
              </a:rPr>
              <a:t>Review making good progress - on target to complete in March </a:t>
            </a:r>
            <a:br>
              <a:rPr lang="en-GB" sz="2000" b="0" dirty="0">
                <a:solidFill>
                  <a:schemeClr val="tx1"/>
                </a:solidFill>
              </a:rPr>
            </a:br>
            <a:br>
              <a:rPr lang="en-GB" sz="2000" b="0" dirty="0">
                <a:solidFill>
                  <a:schemeClr val="tx1"/>
                </a:solidFill>
              </a:rPr>
            </a:br>
            <a:r>
              <a:rPr lang="en-GB" sz="2000" b="0" dirty="0">
                <a:solidFill>
                  <a:schemeClr val="tx1"/>
                </a:solidFill>
              </a:rPr>
              <a:t>Steering group enthusiastic generating lots of great ideas</a:t>
            </a:r>
            <a:br>
              <a:rPr lang="en-GB" sz="2000" b="0" dirty="0">
                <a:solidFill>
                  <a:schemeClr val="tx1"/>
                </a:solidFill>
              </a:rPr>
            </a:br>
            <a:r>
              <a:rPr lang="en-GB" sz="2000" b="0" dirty="0">
                <a:solidFill>
                  <a:schemeClr val="tx1"/>
                </a:solidFill>
              </a:rPr>
              <a:t> </a:t>
            </a:r>
            <a:br>
              <a:rPr lang="en-GB" sz="2000" b="0" dirty="0">
                <a:solidFill>
                  <a:schemeClr val="tx1"/>
                </a:solidFill>
              </a:rPr>
            </a:br>
            <a:r>
              <a:rPr lang="en-GB" sz="2000" b="0" dirty="0">
                <a:solidFill>
                  <a:schemeClr val="tx1"/>
                </a:solidFill>
              </a:rPr>
              <a:t>Working Groups looking at the process, questions, design, dementia, patient involvement/experience and communications</a:t>
            </a:r>
            <a:br>
              <a:rPr lang="en-GB" sz="2000" b="0" dirty="0">
                <a:solidFill>
                  <a:schemeClr val="tx1"/>
                </a:solidFill>
              </a:rPr>
            </a:br>
            <a:br>
              <a:rPr lang="en-GB" sz="2000" b="0" dirty="0">
                <a:solidFill>
                  <a:schemeClr val="tx1"/>
                </a:solidFill>
              </a:rPr>
            </a:br>
            <a:r>
              <a:rPr lang="en-GB" sz="2000" b="0" dirty="0">
                <a:solidFill>
                  <a:schemeClr val="tx1"/>
                </a:solidFill>
              </a:rPr>
              <a:t>Anticipate changes that will make positive difference </a:t>
            </a:r>
            <a:br>
              <a:rPr lang="en-GB" sz="2000" b="0" dirty="0">
                <a:solidFill>
                  <a:schemeClr val="tx1"/>
                </a:solidFill>
              </a:rPr>
            </a:br>
            <a:br>
              <a:rPr lang="en-GB" sz="2000" b="0" dirty="0">
                <a:solidFill>
                  <a:schemeClr val="tx1"/>
                </a:solidFill>
              </a:rPr>
            </a:br>
            <a:r>
              <a:rPr lang="en-GB" sz="2000" b="0" dirty="0">
                <a:solidFill>
                  <a:schemeClr val="tx1"/>
                </a:solidFill>
              </a:rPr>
              <a:t>The 2019 PLACE collection delayed, timescales will be confirmed </a:t>
            </a:r>
            <a:br>
              <a:rPr lang="en-GB" sz="2000" b="0" dirty="0">
                <a:solidFill>
                  <a:schemeClr val="tx1"/>
                </a:solidFill>
              </a:rPr>
            </a:br>
            <a:br>
              <a:rPr lang="en-GB" sz="2000" b="0" dirty="0">
                <a:solidFill>
                  <a:schemeClr val="tx1"/>
                </a:solidFill>
              </a:rPr>
            </a:br>
            <a:br>
              <a:rPr lang="en-GB" sz="2000" b="0" dirty="0">
                <a:solidFill>
                  <a:schemeClr val="tx1"/>
                </a:solidFill>
              </a:rPr>
            </a:br>
            <a:br>
              <a:rPr lang="en-GB" sz="2000" b="0" dirty="0">
                <a:solidFill>
                  <a:schemeClr val="tx1"/>
                </a:solidFill>
              </a:rPr>
            </a:br>
            <a:br>
              <a:rPr lang="en-GB" dirty="0"/>
            </a:br>
            <a:br>
              <a:rPr lang="en-GB" b="0" dirty="0">
                <a:solidFill>
                  <a:schemeClr val="tx1"/>
                </a:solidFill>
              </a:rPr>
            </a:br>
            <a:r>
              <a:rPr lang="en-GB" b="0" dirty="0">
                <a:solidFill>
                  <a:schemeClr val="tx1"/>
                </a:solidFill>
              </a:rPr>
              <a:t> </a:t>
            </a:r>
            <a:br>
              <a:rPr lang="en-GB" b="0" dirty="0">
                <a:solidFill>
                  <a:schemeClr val="tx1"/>
                </a:solidFill>
              </a:rPr>
            </a:br>
            <a:br>
              <a:rPr lang="en-GB" dirty="0"/>
            </a:br>
            <a:br>
              <a:rPr lang="en-GB" dirty="0"/>
            </a:br>
            <a:endParaRPr lang="en-GB" dirty="0"/>
          </a:p>
        </p:txBody>
      </p:sp>
      <p:sp>
        <p:nvSpPr>
          <p:cNvPr id="3" name="Slide Number Placeholder 2"/>
          <p:cNvSpPr>
            <a:spLocks noGrp="1"/>
          </p:cNvSpPr>
          <p:nvPr>
            <p:ph type="sldNum" sz="quarter" idx="12"/>
          </p:nvPr>
        </p:nvSpPr>
        <p:spPr/>
        <p:txBody>
          <a:bodyPr/>
          <a:lstStyle/>
          <a:p>
            <a:fld id="{87DADF28-5588-485E-81E7-6B9A2B6E3B3C}" type="slidenum">
              <a:rPr lang="en-GB" smtClean="0"/>
              <a:pPr/>
              <a:t>7</a:t>
            </a:fld>
            <a:endParaRPr lang="en-GB" dirty="0"/>
          </a:p>
        </p:txBody>
      </p:sp>
    </p:spTree>
    <p:extLst>
      <p:ext uri="{BB962C8B-B14F-4D97-AF65-F5344CB8AC3E}">
        <p14:creationId xmlns:p14="http://schemas.microsoft.com/office/powerpoint/2010/main" val="3632598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solidFill>
                  <a:schemeClr val="tx1"/>
                </a:solidFill>
              </a:rPr>
            </a:br>
            <a:br>
              <a:rPr lang="en-GB" dirty="0">
                <a:solidFill>
                  <a:schemeClr val="tx1"/>
                </a:solidFill>
              </a:rPr>
            </a:br>
            <a:br>
              <a:rPr lang="en-GB" dirty="0">
                <a:solidFill>
                  <a:schemeClr val="tx1"/>
                </a:solidFill>
              </a:rPr>
            </a:br>
            <a:br>
              <a:rPr lang="en-GB" dirty="0">
                <a:solidFill>
                  <a:schemeClr val="tx1"/>
                </a:solidFill>
              </a:rPr>
            </a:br>
            <a:r>
              <a:rPr lang="en-GB" dirty="0">
                <a:solidFill>
                  <a:srgbClr val="0070C0"/>
                </a:solidFill>
              </a:rPr>
              <a:t>PLACE review – how you can help</a:t>
            </a:r>
            <a:br>
              <a:rPr lang="en-GB" dirty="0"/>
            </a:br>
            <a:br>
              <a:rPr lang="en-GB" dirty="0"/>
            </a:br>
            <a:br>
              <a:rPr lang="en-GB" dirty="0"/>
            </a:br>
            <a:r>
              <a:rPr lang="en-GB" b="0" dirty="0">
                <a:solidFill>
                  <a:schemeClr val="tx1"/>
                </a:solidFill>
              </a:rPr>
              <a:t>This workshop will look at;</a:t>
            </a:r>
            <a:br>
              <a:rPr lang="en-GB" b="0" dirty="0">
                <a:solidFill>
                  <a:schemeClr val="tx1"/>
                </a:solidFill>
              </a:rPr>
            </a:br>
            <a:br>
              <a:rPr lang="en-GB" dirty="0"/>
            </a:br>
            <a:r>
              <a:rPr lang="en-GB" b="0" dirty="0">
                <a:solidFill>
                  <a:schemeClr val="tx1"/>
                </a:solidFill>
              </a:rPr>
              <a:t>Your experience, both good and bad</a:t>
            </a:r>
            <a:br>
              <a:rPr lang="en-GB" b="0" dirty="0">
                <a:solidFill>
                  <a:schemeClr val="tx1"/>
                </a:solidFill>
              </a:rPr>
            </a:br>
            <a:br>
              <a:rPr lang="en-GB" b="0" dirty="0">
                <a:solidFill>
                  <a:schemeClr val="tx1"/>
                </a:solidFill>
              </a:rPr>
            </a:br>
            <a:r>
              <a:rPr lang="en-GB" b="0" dirty="0">
                <a:solidFill>
                  <a:schemeClr val="tx1"/>
                </a:solidFill>
              </a:rPr>
              <a:t>Your suggestions for improvement</a:t>
            </a:r>
            <a:br>
              <a:rPr lang="en-GB" b="0" dirty="0">
                <a:solidFill>
                  <a:schemeClr val="tx1"/>
                </a:solidFill>
              </a:rPr>
            </a:br>
            <a:br>
              <a:rPr lang="en-GB" b="0" dirty="0">
                <a:solidFill>
                  <a:schemeClr val="tx1"/>
                </a:solidFill>
              </a:rPr>
            </a:br>
            <a:r>
              <a:rPr lang="en-GB" b="0" dirty="0">
                <a:solidFill>
                  <a:schemeClr val="tx1"/>
                </a:solidFill>
              </a:rPr>
              <a:t>How we can build on what works well</a:t>
            </a:r>
            <a:br>
              <a:rPr lang="en-GB" b="0" dirty="0">
                <a:solidFill>
                  <a:schemeClr val="tx1"/>
                </a:solidFill>
              </a:rPr>
            </a:br>
            <a:br>
              <a:rPr lang="en-GB" b="0" dirty="0">
                <a:solidFill>
                  <a:schemeClr val="tx1"/>
                </a:solidFill>
              </a:rPr>
            </a:br>
            <a:r>
              <a:rPr lang="en-GB" b="0" dirty="0">
                <a:solidFill>
                  <a:schemeClr val="tx1"/>
                </a:solidFill>
              </a:rPr>
              <a:t>How can we ensure PAs are involved</a:t>
            </a:r>
            <a:br>
              <a:rPr lang="en-GB" b="0" dirty="0">
                <a:solidFill>
                  <a:schemeClr val="tx1"/>
                </a:solidFill>
              </a:rPr>
            </a:br>
            <a:br>
              <a:rPr lang="en-GB" b="0" dirty="0">
                <a:solidFill>
                  <a:schemeClr val="tx1"/>
                </a:solidFill>
              </a:rPr>
            </a:br>
            <a:r>
              <a:rPr lang="en-GB" b="0" dirty="0">
                <a:solidFill>
                  <a:schemeClr val="tx1"/>
                </a:solidFill>
              </a:rPr>
              <a:t>How can we encourage participation</a:t>
            </a:r>
            <a:br>
              <a:rPr lang="en-GB" b="0" dirty="0">
                <a:solidFill>
                  <a:schemeClr val="tx1"/>
                </a:solidFill>
              </a:rPr>
            </a:br>
            <a:br>
              <a:rPr lang="en-GB" b="0" dirty="0">
                <a:solidFill>
                  <a:schemeClr val="tx1"/>
                </a:solidFill>
              </a:rPr>
            </a:br>
            <a:br>
              <a:rPr lang="en-GB" b="0" dirty="0">
                <a:solidFill>
                  <a:schemeClr val="tx1"/>
                </a:solidFill>
              </a:rPr>
            </a:br>
            <a:br>
              <a:rPr lang="en-GB" dirty="0"/>
            </a:br>
            <a:br>
              <a:rPr lang="en-GB" dirty="0"/>
            </a:br>
            <a:br>
              <a:rPr lang="en-GB" b="0" dirty="0">
                <a:solidFill>
                  <a:schemeClr val="tx1"/>
                </a:solidFill>
              </a:rPr>
            </a:br>
            <a:br>
              <a:rPr lang="en-GB" b="0" dirty="0">
                <a:solidFill>
                  <a:schemeClr val="tx1"/>
                </a:solidFill>
              </a:rPr>
            </a:br>
            <a:br>
              <a:rPr lang="en-GB" b="0" dirty="0">
                <a:solidFill>
                  <a:schemeClr val="tx1"/>
                </a:solidFill>
              </a:rPr>
            </a:br>
            <a:r>
              <a:rPr lang="en-GB" b="0" dirty="0">
                <a:solidFill>
                  <a:schemeClr val="tx1"/>
                </a:solidFill>
              </a:rPr>
              <a:t> </a:t>
            </a:r>
            <a:br>
              <a:rPr lang="en-GB" b="0" dirty="0">
                <a:solidFill>
                  <a:schemeClr val="tx1"/>
                </a:solidFill>
              </a:rPr>
            </a:br>
            <a:br>
              <a:rPr lang="en-GB" dirty="0"/>
            </a:br>
            <a:br>
              <a:rPr lang="en-GB" dirty="0"/>
            </a:br>
            <a:endParaRPr lang="en-GB" dirty="0"/>
          </a:p>
        </p:txBody>
      </p:sp>
      <p:sp>
        <p:nvSpPr>
          <p:cNvPr id="3" name="Slide Number Placeholder 2"/>
          <p:cNvSpPr>
            <a:spLocks noGrp="1"/>
          </p:cNvSpPr>
          <p:nvPr>
            <p:ph type="sldNum" sz="quarter" idx="12"/>
          </p:nvPr>
        </p:nvSpPr>
        <p:spPr/>
        <p:txBody>
          <a:bodyPr/>
          <a:lstStyle/>
          <a:p>
            <a:fld id="{87DADF28-5588-485E-81E7-6B9A2B6E3B3C}" type="slidenum">
              <a:rPr lang="en-GB" smtClean="0"/>
              <a:pPr/>
              <a:t>8</a:t>
            </a:fld>
            <a:endParaRPr lang="en-GB" dirty="0"/>
          </a:p>
        </p:txBody>
      </p:sp>
    </p:spTree>
    <p:extLst>
      <p:ext uri="{BB962C8B-B14F-4D97-AF65-F5344CB8AC3E}">
        <p14:creationId xmlns:p14="http://schemas.microsoft.com/office/powerpoint/2010/main" val="174413119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PVERSION" val="5"/>
  <p:tag name="TPFULLVERSION" val="5.3.2.24"/>
  <p:tag name="PPTVERSION" val="14"/>
  <p:tag name="TPOS" val="2"/>
</p:tagLst>
</file>

<file path=ppt/theme/theme1.xml><?xml version="1.0" encoding="utf-8"?>
<a:theme xmlns:a="http://schemas.openxmlformats.org/drawingml/2006/main" name="blank">
  <a:themeElements>
    <a:clrScheme name="NHS Improvement">
      <a:dk1>
        <a:sysClr val="windowText" lastClr="000000"/>
      </a:dk1>
      <a:lt1>
        <a:sysClr val="window" lastClr="FFFFFF"/>
      </a:lt1>
      <a:dk2>
        <a:srgbClr val="0072C6"/>
      </a:dk2>
      <a:lt2>
        <a:srgbClr val="FFFFFF"/>
      </a:lt2>
      <a:accent1>
        <a:srgbClr val="768692"/>
      </a:accent1>
      <a:accent2>
        <a:srgbClr val="0091C9"/>
      </a:accent2>
      <a:accent3>
        <a:srgbClr val="0091C9"/>
      </a:accent3>
      <a:accent4>
        <a:srgbClr val="00ADC6"/>
      </a:accent4>
      <a:accent5>
        <a:srgbClr val="009E49"/>
      </a:accent5>
      <a:accent6>
        <a:srgbClr val="0091C9"/>
      </a:accent6>
      <a:hlink>
        <a:srgbClr val="003893"/>
      </a:hlink>
      <a:folHlink>
        <a:srgbClr val="7C2855"/>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NHS Improvement">
      <a:dk1>
        <a:sysClr val="windowText" lastClr="000000"/>
      </a:dk1>
      <a:lt1>
        <a:sysClr val="window" lastClr="FFFFFF"/>
      </a:lt1>
      <a:dk2>
        <a:srgbClr val="0072C6"/>
      </a:dk2>
      <a:lt2>
        <a:srgbClr val="FFFFFF"/>
      </a:lt2>
      <a:accent1>
        <a:srgbClr val="003893"/>
      </a:accent1>
      <a:accent2>
        <a:srgbClr val="0091C9"/>
      </a:accent2>
      <a:accent3>
        <a:srgbClr val="768692"/>
      </a:accent3>
      <a:accent4>
        <a:srgbClr val="00ADC6"/>
      </a:accent4>
      <a:accent5>
        <a:srgbClr val="009E49"/>
      </a:accent5>
      <a:accent6>
        <a:srgbClr val="0091C9"/>
      </a:accent6>
      <a:hlink>
        <a:srgbClr val="56008C"/>
      </a:hlink>
      <a:folHlink>
        <a:srgbClr val="7C285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20B4999C131534B8E536EE3FE2ED916" ma:contentTypeVersion="3" ma:contentTypeDescription="Create a new document." ma:contentTypeScope="" ma:versionID="07d90f175f401890c0facef51242a80f">
  <xsd:schema xmlns:xsd="http://www.w3.org/2001/XMLSchema" xmlns:xs="http://www.w3.org/2001/XMLSchema" xmlns:p="http://schemas.microsoft.com/office/2006/metadata/properties" targetNamespace="http://schemas.microsoft.com/office/2006/metadata/properties" ma:root="true" ma:fieldsID="2946f54fc597ae82d0c88937cd5e440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338940A-96AC-4C79-9A23-1C357294B6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B0E51FA8-C1B3-4471-A255-6B779948444C}">
  <ds:schemaRef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5FCD3434-C157-4613-8361-25962E7CD33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1700</TotalTime>
  <Words>213</Words>
  <Application>Microsoft Office PowerPoint</Application>
  <PresentationFormat>On-screen Show (4:3)</PresentationFormat>
  <Paragraphs>102</Paragraphs>
  <Slides>8</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(Headings)</vt:lpstr>
      <vt:lpstr>Arial Bold</vt:lpstr>
      <vt:lpstr>Calibri</vt:lpstr>
      <vt:lpstr>blank</vt:lpstr>
      <vt:lpstr>PowerPoint Presentation</vt:lpstr>
      <vt:lpstr>                      Estates and Facilities Management Division   Workstreams covering;  Policy  Operational  Sustainability  Workforce  Capital and Commercial   Analytical  Land disposals               </vt:lpstr>
      <vt:lpstr>                   PLACE – a reminder  Patient-Led Assessments of the Care Environment (PLACE) is the only national assessment programme that collects data relating to the patient environment, and is the only process that provides a consistent approach so that all providers are assessing the same things to the same standards.  The main value of PLACE is in promoting local improvement by providing a clear message, directly from patients, about how the environment or services might be enhanced. Organisations should discuss their results locally and take necessary action.    PLACE is gathered by people – including patients, increasing its face validity.  PLACE is one of the metrics used by the CQC in their intelligent monitoring system. PLACE information is included within the risk tool as one of the triggers for an inspection. It is also included within the pre-inspection information trusts have to provide.    The ward and organisational food assessment scores are used in the food metric group on the NHS Choices website. The cleanliness score is one of the metrics used in the infection and cleanliness score.   The results are Official Statistics and reported nationally. The scoring mechanism features seven scores (two for food), for each of the six areas of PLACE.         </vt:lpstr>
      <vt:lpstr>PLACE scores</vt:lpstr>
      <vt:lpstr>Participation in PLACE  </vt:lpstr>
      <vt:lpstr>                    Review of the PLACE Programme - overview   The review began in October 2018 and will finish in March 2019  Steering group established to lead the review – Chaired by NHS Improvement   The review is focusing on areas where feedback from users suggests improvements can be made, for example;  The questions – are they appropriate/relevant? Process -  is the timing right? Recruiting patient assessors – how can we make this easier? Paperwork – should we streamline the assessment forms and guidance documents? The results - do trusts have implementation plans, if not how can we encourage them to do so?      </vt:lpstr>
      <vt:lpstr>                    Review of the PLACE Programme – Progress update   Review making good progress - on target to complete in March   Steering group enthusiastic generating lots of great ideas   Working Groups looking at the process, questions, design, dementia, patient involvement/experience and communications  Anticipate changes that will make positive difference   The 2019 PLACE collection delayed, timescales will be confirmed           </vt:lpstr>
      <vt:lpstr>                         PLACE review – how you can help   This workshop will look at;  Your experience, both good and bad  Your suggestions for improvement  How we can build on what works well  How can we ensure PAs are involved  How can we encourage participation            </vt:lpstr>
    </vt:vector>
  </TitlesOfParts>
  <Company>NHSI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Simon Corben</dc:creator>
  <cp:lastModifiedBy>Gillian Donachie</cp:lastModifiedBy>
  <cp:revision>86</cp:revision>
  <cp:lastPrinted>2019-01-07T17:03:28Z</cp:lastPrinted>
  <dcterms:created xsi:type="dcterms:W3CDTF">2017-07-16T15:16:51Z</dcterms:created>
  <dcterms:modified xsi:type="dcterms:W3CDTF">2019-01-11T14:07:12Z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0x010100420B4999C131534B8E536EE3FE2ED916</vt:lpwstr>
  </property>
  <property fmtid="{D5CDD505-2E9C-101B-9397-08002B2CF9AE}" pid="3" name="TaxKeyword">
    <vt:lpwstr/>
  </property>
  <property fmtid="{D5CDD505-2E9C-101B-9397-08002B2CF9AE}" pid="4" name="TaxCatchAll">
    <vt:lpwstr/>
  </property>
  <property fmtid="{D5CDD505-2E9C-101B-9397-08002B2CF9AE}" pid="5" name="TaxKeywordTaxHTField">
    <vt:lpwstr/>
  </property>
</Properties>
</file>