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98" r:id="rId3"/>
    <p:sldId id="281" r:id="rId4"/>
    <p:sldId id="261" r:id="rId5"/>
    <p:sldId id="273" r:id="rId6"/>
    <p:sldId id="29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5F8"/>
    <a:srgbClr val="DA1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5"/>
    <p:restoredTop sz="70645"/>
  </p:normalViewPr>
  <p:slideViewPr>
    <p:cSldViewPr snapToGrid="0" snapToObjects="1">
      <p:cViewPr varScale="1">
        <p:scale>
          <a:sx n="87" d="100"/>
          <a:sy n="87" d="100"/>
        </p:scale>
        <p:origin x="185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C8A75-D24D-BE44-B4A2-59E70FDB565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A5C64-B738-F145-B38B-AF0D95C0F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06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7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0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48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16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94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5C64-B738-F145-B38B-AF0D95C0F7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85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EDFB1-8F30-9D4F-A0FE-02DA4EF83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9EF66-938B-1A49-B0F5-404743ABB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1E05D-59A6-9045-94A0-FC8EEBEA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C9BB4-9D2A-6C4A-9068-509BE56C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10149-1CEF-2C49-B302-F6861AD0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6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CCFBB-1F2E-E949-8587-AF969010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8CD61-99FE-5545-B964-F876F862A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10191-B687-4647-9B9D-5F0EEFD0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DA4B0-79F6-4642-88F8-D68D0988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4C532-18F7-D54B-AD9B-2533A5B1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4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18702F-8309-9C43-A7B1-1E09395EA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C5794-66CF-334E-B3F1-1EACE6373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D5F61-198E-304B-AC31-A8902730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D9616-F276-6B47-B7A4-0723A64B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3EAD6-429D-4B40-A536-BDF97AE7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9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702C2-4A26-5C42-9D63-D63FE2AE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A14CD-A751-474A-870F-69B5C4D49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49F21-40F6-2841-8FF9-708CEFAB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AA9DE-52BA-BB44-A7E7-C68A87BB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F5969-86EB-644E-94AF-85AC67B2D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A787D-55F1-8F4E-9522-65A1651C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1DC37-0798-8E4F-BEC6-108745C8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9E8F8-DD20-7247-A0AC-F522916A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9F2EA-EAD5-C340-BA52-874E9C2E6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3BF92-CA73-9044-A4F7-C80FB290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3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B3ECE-B2AC-3A4F-8E52-7588200A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F8FDF-2562-9644-95C2-857EBC1CF1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627E9-5364-FC45-8024-5D44C339EF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5719F-4FAD-814F-BADA-B155F304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D9AD4-CAA3-3940-8ADD-BD8FB9768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BE96C-AFB5-3944-BB8B-2448766A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8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E9552-A68C-AC4E-99B4-DCCB59A71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87969-F5EF-3D49-B599-669026D3D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D01E14-0D19-1A44-BCEA-59E9F7CA0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F13A3-4822-BB43-A5C1-9A129C77A2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A91C68-B383-F84B-BCD3-E6F84E321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DB7014-FB51-3E4A-B5BE-A2653DDC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8F1BBC-EE0A-B641-B336-5B04051C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BC7FA-E6D9-0140-951D-63F62BB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1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396F-F3CF-914A-801D-E7E16132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8CF268-4135-7446-BF9D-E21AEC88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147EF-7208-6149-84C8-1FEAB7EDB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2E3250-FDB2-414B-8D64-F7C9D3E0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3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8BD89A-0D53-404F-BE41-0128249C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C527CC-853B-B046-86E9-61EFA2296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57AD9-D24E-BB49-9C48-4CBC23E3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0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6D29-8D57-5F4F-A5FE-D28CAA87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AEB1-90B4-5C44-8A1E-65D7A7704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A6E70-8F28-2149-9870-3629271F0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D76DB-4E3E-654D-B97B-CD7CB9B3B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6EB70-D7E0-9B48-A8F8-9B1FD020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23EBF-C7C6-364B-9886-26732BD4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6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E1304-0DEC-5F4C-944D-4FD4953DB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A534E7-4580-6648-B053-EE7FDEAF2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2F75E-7B98-7B4A-8556-3A82D5410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466FA4-8246-4344-BA2F-EA007A948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92330-D56B-E845-845D-770BA1D3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9CB88-B03D-4645-A870-C46E3D56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3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F27ADE-B8DF-EB47-94EA-1FF904846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DF483-9613-A64B-BE28-599452DA5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4E22F-B76B-5246-A556-495BA4C3A7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3BA4-0A49-9247-AABF-8D7C10E8AC2C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2F2AB-1A65-AB4B-AB38-9ACA356916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43058-24AD-FD40-AB04-0834C4B0D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61735-3D3C-0D41-91B7-53043A922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4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citizens.senate@eahsn.org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surveys.eahsn.org/zs/ReB8b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0119"/>
            <a:ext cx="12192000" cy="4064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701088" y="298053"/>
            <a:ext cx="3087075" cy="1393332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4BDF264-9D3D-DD49-BDF6-B543B1E09B32}"/>
              </a:ext>
            </a:extLst>
          </p:cNvPr>
          <p:cNvSpPr txBox="1"/>
          <p:nvPr/>
        </p:nvSpPr>
        <p:spPr>
          <a:xfrm>
            <a:off x="89210" y="2341756"/>
            <a:ext cx="1190950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Citizens’ Senate meeting no 33</a:t>
            </a:r>
          </a:p>
          <a:p>
            <a:r>
              <a:rPr lang="en-US" sz="3200" dirty="0">
                <a:solidFill>
                  <a:schemeClr val="bg1"/>
                </a:solidFill>
              </a:rPr>
              <a:t>28</a:t>
            </a:r>
            <a:r>
              <a:rPr lang="en-US" sz="3200" baseline="30000" dirty="0">
                <a:solidFill>
                  <a:schemeClr val="bg1"/>
                </a:solidFill>
              </a:rPr>
              <a:t>th</a:t>
            </a:r>
            <a:r>
              <a:rPr lang="en-US" sz="3200" dirty="0">
                <a:solidFill>
                  <a:schemeClr val="bg1"/>
                </a:solidFill>
              </a:rPr>
              <a:t> October 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F0442F-0DB8-5A45-9695-E5770E5415D4}"/>
              </a:ext>
            </a:extLst>
          </p:cNvPr>
          <p:cNvSpPr txBox="1"/>
          <p:nvPr/>
        </p:nvSpPr>
        <p:spPr>
          <a:xfrm>
            <a:off x="0" y="4407899"/>
            <a:ext cx="4415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Presenter:	Trevor Fernandes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7569E0-BD05-7D4C-BBA7-56DC9FE021CA}"/>
              </a:ext>
            </a:extLst>
          </p:cNvPr>
          <p:cNvSpPr txBox="1"/>
          <p:nvPr/>
        </p:nvSpPr>
        <p:spPr>
          <a:xfrm>
            <a:off x="0" y="4783323"/>
            <a:ext cx="4415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Moderator:	</a:t>
            </a:r>
            <a:r>
              <a:rPr lang="en-US" sz="2400" dirty="0" err="1">
                <a:solidFill>
                  <a:schemeClr val="bg1"/>
                </a:solidFill>
              </a:rPr>
              <a:t>Szara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Coote</a:t>
            </a:r>
            <a:r>
              <a:rPr lang="en-US" sz="2400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3448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9150F8-5B1A-744C-AFA4-D93EB9E34F2E}"/>
              </a:ext>
            </a:extLst>
          </p:cNvPr>
          <p:cNvSpPr txBox="1"/>
          <p:nvPr/>
        </p:nvSpPr>
        <p:spPr>
          <a:xfrm>
            <a:off x="527381" y="1696065"/>
            <a:ext cx="111090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b="1" dirty="0"/>
              <a:t> </a:t>
            </a:r>
            <a:endParaRPr lang="en-GB" dirty="0"/>
          </a:p>
          <a:p>
            <a:pPr fontAlgn="base"/>
            <a:r>
              <a:rPr lang="en-GB" dirty="0"/>
              <a:t>11.00</a:t>
            </a:r>
            <a:r>
              <a:rPr lang="en-GB" b="1" dirty="0"/>
              <a:t> - Welcome &amp; intro</a:t>
            </a:r>
            <a:br>
              <a:rPr lang="en-GB" b="1" dirty="0"/>
            </a:br>
            <a:r>
              <a:rPr lang="en-GB" dirty="0"/>
              <a:t>Reinforce the purpose of the Citizens’ Senate</a:t>
            </a:r>
          </a:p>
          <a:p>
            <a:pPr fontAlgn="base"/>
            <a:r>
              <a:rPr lang="en-GB" dirty="0"/>
              <a:t> </a:t>
            </a:r>
          </a:p>
          <a:p>
            <a:r>
              <a:rPr lang="en-GB" dirty="0"/>
              <a:t>11.05 - </a:t>
            </a:r>
            <a:r>
              <a:rPr lang="en-GB" b="1" dirty="0"/>
              <a:t>Leading for Change</a:t>
            </a:r>
            <a:r>
              <a:rPr lang="en-GB" dirty="0"/>
              <a:t> training commencing in Jan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11.15</a:t>
            </a:r>
            <a:r>
              <a:rPr lang="en-GB" b="1" dirty="0"/>
              <a:t> - </a:t>
            </a:r>
            <a:r>
              <a:rPr lang="en-GB" b="1" dirty="0" err="1"/>
              <a:t>CareCompare</a:t>
            </a:r>
            <a:r>
              <a:rPr lang="en-GB" b="1" dirty="0"/>
              <a:t> - </a:t>
            </a:r>
            <a:r>
              <a:rPr lang="en-GB" dirty="0"/>
              <a:t>innovator &amp; founder, Adam Ali and </a:t>
            </a:r>
            <a:r>
              <a:rPr lang="en-GB" dirty="0" err="1"/>
              <a:t>Liban</a:t>
            </a:r>
            <a:r>
              <a:rPr lang="en-GB" dirty="0"/>
              <a:t> will be presenting their digital comparison tool and how patients cam benefit</a:t>
            </a:r>
            <a:br>
              <a:rPr lang="en-GB" dirty="0"/>
            </a:br>
            <a:endParaRPr lang="en-GB" dirty="0"/>
          </a:p>
          <a:p>
            <a:r>
              <a:rPr lang="en-GB" dirty="0"/>
              <a:t>11.35 - </a:t>
            </a:r>
            <a:r>
              <a:rPr lang="en-GB" b="1" dirty="0"/>
              <a:t>Q &amp; A</a:t>
            </a:r>
            <a:endParaRPr lang="en-GB" dirty="0"/>
          </a:p>
          <a:p>
            <a:r>
              <a:rPr lang="en-GB" dirty="0"/>
              <a:t> </a:t>
            </a:r>
          </a:p>
          <a:p>
            <a:r>
              <a:rPr lang="en-GB" dirty="0"/>
              <a:t>11.45 - </a:t>
            </a:r>
            <a:r>
              <a:rPr lang="en-GB" b="1" dirty="0"/>
              <a:t>Action Learning Sets - </a:t>
            </a:r>
            <a:r>
              <a:rPr lang="en-GB" dirty="0"/>
              <a:t>Kevin </a:t>
            </a:r>
            <a:r>
              <a:rPr lang="en-GB" dirty="0" err="1"/>
              <a:t>Minier</a:t>
            </a:r>
            <a:r>
              <a:rPr lang="en-GB" dirty="0"/>
              <a:t>, Citizens’ Senate member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12.30 - </a:t>
            </a:r>
            <a:r>
              <a:rPr lang="en-GB" b="1" dirty="0"/>
              <a:t>Close</a:t>
            </a:r>
            <a:endParaRPr lang="en-GB" dirty="0"/>
          </a:p>
          <a:p>
            <a:pPr fontAlgn="base"/>
            <a:r>
              <a:rPr lang="en-GB" dirty="0"/>
              <a:t> </a:t>
            </a:r>
          </a:p>
          <a:p>
            <a:pPr fontAlgn="base"/>
            <a:r>
              <a:rPr lang="en-GB" dirty="0"/>
              <a:t> </a:t>
            </a:r>
          </a:p>
          <a:p>
            <a:pPr fontAlgn="base"/>
            <a:r>
              <a:rPr lang="en-GB" b="1" dirty="0"/>
              <a:t>Next CS meeting – 16/12/2021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33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C4777F2-CB91-EF4D-9C31-7ED627853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231"/>
            <a:ext cx="12202178" cy="45001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10F60C-10BC-1045-9DB9-07A5DF2B2E07}"/>
              </a:ext>
            </a:extLst>
          </p:cNvPr>
          <p:cNvSpPr txBox="1"/>
          <p:nvPr/>
        </p:nvSpPr>
        <p:spPr>
          <a:xfrm>
            <a:off x="134172" y="2358124"/>
            <a:ext cx="1202574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Involvement in programmes, services, policy &amp; research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Access to specialist Health Professionals and speakers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Information and guidance on NHS policy and service change</a:t>
            </a:r>
            <a:br>
              <a:rPr lang="en-GB" sz="2800" b="1" dirty="0">
                <a:solidFill>
                  <a:schemeClr val="bg1"/>
                </a:solidFill>
              </a:rPr>
            </a:b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Support innovation for patient benefit</a:t>
            </a:r>
          </a:p>
          <a:p>
            <a:pPr marL="342900" indent="-342900" fontAlgn="base">
              <a:buFont typeface="Wingdings" pitchFamily="2" charset="2"/>
              <a:buChar char="Ø"/>
            </a:pPr>
            <a:endParaRPr lang="en-GB" sz="2800" b="1" dirty="0">
              <a:solidFill>
                <a:schemeClr val="bg1"/>
              </a:solidFill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en-GB" sz="2800" b="1" dirty="0">
                <a:solidFill>
                  <a:schemeClr val="bg1"/>
                </a:solidFill>
              </a:rPr>
              <a:t>Training and </a:t>
            </a:r>
            <a:r>
              <a:rPr lang="en-GB" sz="2800" b="1" dirty="0" err="1">
                <a:solidFill>
                  <a:schemeClr val="bg1"/>
                </a:solidFill>
              </a:rPr>
              <a:t>developmet</a:t>
            </a:r>
            <a:r>
              <a:rPr lang="en-GB" sz="2800" b="1" dirty="0">
                <a:solidFill>
                  <a:schemeClr val="bg1"/>
                </a:solidFill>
              </a:rPr>
              <a:t> opportunities</a:t>
            </a:r>
          </a:p>
          <a:p>
            <a:pPr marL="342900" indent="-342900" fontAlgn="base">
              <a:buFont typeface="Wingdings" pitchFamily="2" charset="2"/>
              <a:buChar char="Ø"/>
            </a:pP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307B8E-BD5B-FE46-B9D7-F80263467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6" y="1168010"/>
            <a:ext cx="5978251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53D6E5-2C7F-0243-BC95-47CD2E7383A3}"/>
              </a:ext>
            </a:extLst>
          </p:cNvPr>
          <p:cNvSpPr txBox="1"/>
          <p:nvPr/>
        </p:nvSpPr>
        <p:spPr>
          <a:xfrm>
            <a:off x="3849218" y="845026"/>
            <a:ext cx="4225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Extend the Patient Voice</a:t>
            </a:r>
          </a:p>
        </p:txBody>
      </p:sp>
    </p:spTree>
    <p:extLst>
      <p:ext uri="{BB962C8B-B14F-4D97-AF65-F5344CB8AC3E}">
        <p14:creationId xmlns:p14="http://schemas.microsoft.com/office/powerpoint/2010/main" val="713720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5356465" y="639214"/>
            <a:ext cx="2512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Agenda items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31597D-CAB7-7242-88E3-32C5B88B3740}"/>
              </a:ext>
            </a:extLst>
          </p:cNvPr>
          <p:cNvSpPr txBox="1"/>
          <p:nvPr/>
        </p:nvSpPr>
        <p:spPr>
          <a:xfrm>
            <a:off x="967994" y="1406239"/>
            <a:ext cx="1025601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GB" b="1" dirty="0"/>
              <a:t> </a:t>
            </a:r>
            <a:r>
              <a:rPr lang="en-GB" sz="2800" dirty="0"/>
              <a:t> </a:t>
            </a:r>
            <a:r>
              <a:rPr lang="en-GB" sz="2800" b="1" dirty="0"/>
              <a:t>Leading for Change Leadership training </a:t>
            </a:r>
          </a:p>
          <a:p>
            <a:pPr algn="ctr" fontAlgn="base"/>
            <a:endParaRPr lang="en-GB" sz="2800" b="1" dirty="0"/>
          </a:p>
          <a:p>
            <a:pPr fontAlgn="base"/>
            <a:r>
              <a:rPr lang="en-GB" sz="2400" b="1" dirty="0"/>
              <a:t>Day 1 - 25</a:t>
            </a:r>
            <a:r>
              <a:rPr lang="en-GB" sz="2400" b="1" baseline="30000" dirty="0"/>
              <a:t>th</a:t>
            </a:r>
            <a:r>
              <a:rPr lang="en-GB" sz="2400" b="1" dirty="0"/>
              <a:t> Jan 2022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Day 2 - 27</a:t>
            </a:r>
            <a:r>
              <a:rPr lang="en-GB" sz="2400" b="1" baseline="30000" dirty="0"/>
              <a:t>th</a:t>
            </a:r>
            <a:r>
              <a:rPr lang="en-GB" sz="2400" b="1" dirty="0"/>
              <a:t> Jan 2022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Day 3 - 15</a:t>
            </a:r>
            <a:r>
              <a:rPr lang="en-GB" sz="2400" b="1" baseline="30000" dirty="0"/>
              <a:t>th</a:t>
            </a:r>
            <a:r>
              <a:rPr lang="en-GB" sz="2400" b="1" dirty="0"/>
              <a:t> Feb 2022</a:t>
            </a:r>
          </a:p>
          <a:p>
            <a:pPr fontAlgn="base"/>
            <a:endParaRPr lang="en-GB" sz="2400" b="1" dirty="0"/>
          </a:p>
          <a:p>
            <a:pPr fontAlgn="base"/>
            <a:r>
              <a:rPr lang="en-GB" sz="2400" b="1" dirty="0"/>
              <a:t>Day 4 - 8</a:t>
            </a:r>
            <a:r>
              <a:rPr lang="en-GB" sz="2400" b="1" baseline="30000" dirty="0"/>
              <a:t>th</a:t>
            </a:r>
            <a:r>
              <a:rPr lang="en-GB" sz="2400" b="1" dirty="0"/>
              <a:t> March 2022</a:t>
            </a:r>
          </a:p>
          <a:p>
            <a:pPr fontAlgn="base"/>
            <a:endParaRPr lang="en-GB" sz="2000" dirty="0"/>
          </a:p>
          <a:p>
            <a:pPr fontAlgn="base"/>
            <a:endParaRPr lang="en-GB" sz="2000" dirty="0"/>
          </a:p>
          <a:p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EC6A6D-1AC0-7446-A879-3953A3C31FEA}"/>
              </a:ext>
            </a:extLst>
          </p:cNvPr>
          <p:cNvSpPr txBox="1"/>
          <p:nvPr/>
        </p:nvSpPr>
        <p:spPr>
          <a:xfrm>
            <a:off x="5254372" y="2555444"/>
            <a:ext cx="64102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apply: </a:t>
            </a:r>
            <a:r>
              <a:rPr lang="en-GB" sz="2400" b="1" dirty="0"/>
              <a:t>Application form: </a:t>
            </a:r>
            <a:r>
              <a:rPr lang="en-GB" sz="2400" b="1" dirty="0">
                <a:hlinkClick r:id="rId7"/>
              </a:rPr>
              <a:t>https://surveys.eahsn.org/zs/ReB8bO</a:t>
            </a:r>
            <a:endParaRPr lang="en-GB" sz="2400" dirty="0"/>
          </a:p>
          <a:p>
            <a:r>
              <a:rPr lang="en-GB" sz="2400" dirty="0"/>
              <a:t>\</a:t>
            </a:r>
          </a:p>
          <a:p>
            <a:r>
              <a:rPr lang="en-GB" sz="2400" dirty="0"/>
              <a:t>For more information contact Trevor Fernandes, </a:t>
            </a:r>
            <a:r>
              <a:rPr lang="en-GB" sz="2400" dirty="0">
                <a:hlinkClick r:id="rId8"/>
              </a:rPr>
              <a:t>citizens.senate@eahsn.org</a:t>
            </a:r>
            <a:endParaRPr lang="en-GB" sz="2400" dirty="0"/>
          </a:p>
          <a:p>
            <a:br>
              <a:rPr lang="en-GB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596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4342825" y="587228"/>
            <a:ext cx="318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CareCompare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406E1-7059-A445-9BAC-60D6783D79BF}"/>
              </a:ext>
            </a:extLst>
          </p:cNvPr>
          <p:cNvSpPr txBox="1"/>
          <p:nvPr/>
        </p:nvSpPr>
        <p:spPr>
          <a:xfrm>
            <a:off x="3975124" y="3173618"/>
            <a:ext cx="4677730" cy="2380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Dr Adam Ali </a:t>
            </a:r>
            <a:r>
              <a:rPr lang="en-GB" sz="2400" b="1" dirty="0" err="1"/>
              <a:t>BMBCh</a:t>
            </a:r>
            <a:r>
              <a:rPr lang="en-GB" sz="2400" b="1" dirty="0"/>
              <a:t>, MA, MRCS</a:t>
            </a:r>
            <a:endParaRPr lang="en-GB" sz="2400" dirty="0"/>
          </a:p>
          <a:p>
            <a:r>
              <a:rPr lang="en-GB" sz="2400" dirty="0"/>
              <a:t>Director &amp; Co-Founder</a:t>
            </a:r>
          </a:p>
          <a:p>
            <a:endParaRPr lang="en-GB" sz="2400" dirty="0"/>
          </a:p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2000" dirty="0">
                <a:latin typeface="Gothic A1" pitchFamily="2" charset="-127"/>
                <a:ea typeface="Gothic A1" pitchFamily="2" charset="-127"/>
                <a:cs typeface="Gothic A1" pitchFamily="2" charset="-127"/>
              </a:rPr>
              <a:t>adam@carecompare.net</a:t>
            </a:r>
          </a:p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altLang="en-US" sz="2000" dirty="0" err="1">
                <a:latin typeface="Gothic A1" pitchFamily="2" charset="-127"/>
                <a:ea typeface="Gothic A1" pitchFamily="2" charset="-127"/>
                <a:cs typeface="Gothic A1" pitchFamily="2" charset="-127"/>
              </a:rPr>
              <a:t>liban@carecompare.net</a:t>
            </a:r>
            <a:endParaRPr lang="en-US" altLang="en-US" sz="2000" dirty="0">
              <a:latin typeface="Gothic A1" pitchFamily="2" charset="-127"/>
              <a:ea typeface="Gothic A1" pitchFamily="2" charset="-127"/>
              <a:cs typeface="Gothic A1" pitchFamily="2" charset="-127"/>
            </a:endParaRPr>
          </a:p>
          <a:p>
            <a:endParaRPr lang="en-GB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FFBF94-26F5-E642-952D-3CE6CF9E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323" y="1304243"/>
            <a:ext cx="4811332" cy="146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BCB427-72AC-AE42-9FAF-BEEBBF5C694B}"/>
              </a:ext>
            </a:extLst>
          </p:cNvPr>
          <p:cNvSpPr txBox="1"/>
          <p:nvPr/>
        </p:nvSpPr>
        <p:spPr>
          <a:xfrm>
            <a:off x="4542503" y="5553757"/>
            <a:ext cx="2094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Carecompare.net</a:t>
            </a:r>
          </a:p>
        </p:txBody>
      </p:sp>
    </p:spTree>
    <p:extLst>
      <p:ext uri="{BB962C8B-B14F-4D97-AF65-F5344CB8AC3E}">
        <p14:creationId xmlns:p14="http://schemas.microsoft.com/office/powerpoint/2010/main" val="658450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9E8B2-5BDA-9A43-A90D-E79C1F633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48" y="542317"/>
            <a:ext cx="6348395" cy="7170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A67E-C141-AD45-BAB5-3BD4584FA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46C25F-9B49-3D4C-BCF7-5A2D5F388A01}"/>
              </a:ext>
            </a:extLst>
          </p:cNvPr>
          <p:cNvGrpSpPr/>
          <p:nvPr/>
        </p:nvGrpSpPr>
        <p:grpSpPr>
          <a:xfrm>
            <a:off x="8951097" y="168349"/>
            <a:ext cx="2815613" cy="1316435"/>
            <a:chOff x="9253777" y="298053"/>
            <a:chExt cx="2534386" cy="9612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CA33F-EB68-CF46-A911-6BEBC8D32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85549" y="298053"/>
              <a:ext cx="1602614" cy="4885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4E5659-2335-104A-9608-DD14D98E9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253777" y="420167"/>
              <a:ext cx="942722" cy="83916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964B70-8BB6-264F-9CC4-DAF3DD8220DC}"/>
              </a:ext>
            </a:extLst>
          </p:cNvPr>
          <p:cNvSpPr txBox="1"/>
          <p:nvPr/>
        </p:nvSpPr>
        <p:spPr>
          <a:xfrm>
            <a:off x="4342825" y="587228"/>
            <a:ext cx="318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Action Learning Sets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58A5B0-E9B1-D649-B5C3-847D1B7A7D0D}"/>
              </a:ext>
            </a:extLst>
          </p:cNvPr>
          <p:cNvSpPr txBox="1"/>
          <p:nvPr/>
        </p:nvSpPr>
        <p:spPr>
          <a:xfrm>
            <a:off x="745841" y="5792463"/>
            <a:ext cx="4454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Facilitated by Kevin </a:t>
            </a:r>
            <a:r>
              <a:rPr lang="en-US" sz="2400" dirty="0" err="1"/>
              <a:t>Minier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40780C-BD02-1643-B41E-1459EC3227D8}"/>
              </a:ext>
            </a:extLst>
          </p:cNvPr>
          <p:cNvSpPr txBox="1"/>
          <p:nvPr/>
        </p:nvSpPr>
        <p:spPr>
          <a:xfrm>
            <a:off x="527382" y="1961535"/>
            <a:ext cx="10873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Action Learning: a process that involves a small group working on real problems, taking action, and learning as individuals, as a team, and as an organisation. </a:t>
            </a:r>
            <a:endParaRPr lang="en-US" sz="2400" dirty="0"/>
          </a:p>
        </p:txBody>
      </p:sp>
      <p:pic>
        <p:nvPicPr>
          <p:cNvPr id="13" name="Picture 1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3D3F0158-1E34-F64A-A585-750649EFA0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289" y="3062898"/>
            <a:ext cx="2382834" cy="265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94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3054</TotalTime>
  <Words>279</Words>
  <Application>Microsoft Macintosh PowerPoint</Application>
  <PresentationFormat>Widescreen</PresentationFormat>
  <Paragraphs>57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Gothic A1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Trevor Fernandes</dc:creator>
  <cp:lastModifiedBy>Trevor Fernandes</cp:lastModifiedBy>
  <cp:revision>123</cp:revision>
  <cp:lastPrinted>2021-03-15T22:46:14Z</cp:lastPrinted>
  <dcterms:created xsi:type="dcterms:W3CDTF">2020-08-17T14:03:30Z</dcterms:created>
  <dcterms:modified xsi:type="dcterms:W3CDTF">2021-10-27T23:08:31Z</dcterms:modified>
</cp:coreProperties>
</file>