
<file path=[Content_Types].xml><?xml version="1.0" encoding="utf-8"?>
<Types xmlns="http://schemas.openxmlformats.org/package/2006/content-types"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notesMasters/_rels/notesMaster1.xml.rels" ContentType="application/vnd.openxmlformats-package.relationship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notesSlides/notesSlide9.xml" ContentType="application/vnd.openxmlformats-officedocument.presentationml.notesSlide+xml"/>
  <Override PartName="/ppt/notesSlides/notesSlide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_rels/notesSlide9.xml.rels" ContentType="application/vnd.openxmlformats-package.relationships+xml"/>
  <Override PartName="/ppt/notesSlides/_rels/notesSlide1.xml.rels" ContentType="application/vnd.openxmlformats-package.relationships+xml"/>
  <Override PartName="/ppt/notesSlides/_rels/notesSlide12.xml.rels" ContentType="application/vnd.openxmlformats-package.relationship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media/image9.jpeg" ContentType="image/jpeg"/>
  <Override PartName="/ppt/media/image1.jpeg" ContentType="image/jpeg"/>
  <Override PartName="/ppt/media/image8.png" ContentType="image/png"/>
  <Override PartName="/ppt/media/image2.jpeg" ContentType="image/jpeg"/>
  <Override PartName="/ppt/media/image3.jpeg" ContentType="image/jpeg"/>
  <Override PartName="/ppt/media/image4.jpeg" ContentType="image/jpeg"/>
  <Override PartName="/ppt/media/image7.png" ContentType="image/png"/>
  <Override PartName="/ppt/media/image11.png" ContentType="image/png"/>
  <Override PartName="/ppt/media/image5.jpeg" ContentType="image/jpeg"/>
  <Override PartName="/ppt/media/image21.png" ContentType="image/png"/>
  <Override PartName="/ppt/media/image6.jpeg" ContentType="image/jpeg"/>
  <Override PartName="/ppt/media/image10.jpeg" ContentType="image/jpeg"/>
  <Override PartName="/ppt/media/image12.jpeg" ContentType="image/jpeg"/>
  <Override PartName="/ppt/media/image19.png" ContentType="image/png"/>
  <Override PartName="/ppt/media/image13.jpeg" ContentType="image/jpeg"/>
  <Override PartName="/ppt/media/image14.jpeg" ContentType="image/jpeg"/>
  <Override PartName="/ppt/media/image15.jpeg" ContentType="image/jpeg"/>
  <Override PartName="/ppt/media/image16.jpeg" ContentType="image/jpeg"/>
  <Override PartName="/ppt/media/image17.png" ContentType="image/png"/>
  <Override PartName="/ppt/media/image18.jpeg" ContentType="image/jpeg"/>
  <Override PartName="/ppt/media/image20.jpeg" ContentType="image/jpeg"/>
  <Override PartName="/ppt/media/image22.png" ContentType="image/png"/>
  <Override PartName="/ppt/media/image23.png" ContentType="image/png"/>
  <Override PartName="/ppt/media/image24.png" ContentType="image/png"/>
  <Override PartName="/ppt/media/image25.png" ContentType="image/png"/>
  <Override PartName="/ppt/media/image26.png" ContentType="image/png"/>
  <Override PartName="/ppt/media/image27.png" ContentType="image/png"/>
  <Override PartName="/ppt/media/image28.wmf" ContentType="image/x-wmf"/>
  <Override PartName="/ppt/media/image29.jpeg" ContentType="image/jpeg"/>
  <Override PartName="/ppt/media/image30.jpeg" ContentType="image/jpeg"/>
  <Override PartName="/ppt/slideLayouts/slideLayout9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_rels/slideLayout9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24.xml.rels" ContentType="application/vnd.openxmlformats-package.relationships+xml"/>
  <Override PartName="/ppt/_rels/presentation.xml.rels" ContentType="application/vnd.openxmlformats-package.relationships+xml"/>
  <Override PartName="/ppt/slides/slide9.xml" ContentType="application/vnd.openxmlformats-officedocument.presentationml.slid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_rels/slide9.xml.rels" ContentType="application/vnd.openxmlformats-package.relationships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_rels/slide7.xml.rels" ContentType="application/vnd.openxmlformats-package.relationships+xml"/>
  <Override PartName="/ppt/slides/_rels/slide8.xml.rels" ContentType="application/vnd.openxmlformats-package.relationships+xml"/>
  <Override PartName="/ppt/slides/_rels/slide10.xml.rels" ContentType="application/vnd.openxmlformats-package.relationships+xml"/>
  <Override PartName="/ppt/slides/_rels/slide11.xml.rels" ContentType="application/vnd.openxmlformats-package.relationships+xml"/>
  <Override PartName="/ppt/slides/_rels/slide12.xml.rels" ContentType="application/vnd.openxmlformats-package.relationships+xml"/>
  <Override PartName="/ppt/slides/_rels/slide13.xml.rels" ContentType="application/vnd.openxmlformats-package.relationships+xml"/>
  <Override PartName="/ppt/slides/_rels/slide14.xml.rels" ContentType="application/vnd.openxmlformats-package.relationships+xml"/>
  <Override PartName="/ppt/slides/_rels/slide15.xml.rels" ContentType="application/vnd.openxmlformats-package.relationships+xml"/>
  <Override PartName="/ppt/slides/_rels/slide16.xml.rels" ContentType="application/vnd.openxmlformats-package.relationship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</p:sldIdLst>
  <p:sldSz cx="9144000" cy="6858000"/>
  <p:notesSz cx="6858000" cy="9144000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slide" Target="slides/slide9.xml"/><Relationship Id="rId14" Type="http://schemas.openxmlformats.org/officeDocument/2006/relationships/slide" Target="slides/slide10.xml"/><Relationship Id="rId15" Type="http://schemas.openxmlformats.org/officeDocument/2006/relationships/slide" Target="slides/slide11.xml"/><Relationship Id="rId16" Type="http://schemas.openxmlformats.org/officeDocument/2006/relationships/slide" Target="slides/slide12.xml"/><Relationship Id="rId17" Type="http://schemas.openxmlformats.org/officeDocument/2006/relationships/slide" Target="slides/slide13.xml"/><Relationship Id="rId18" Type="http://schemas.openxmlformats.org/officeDocument/2006/relationships/slide" Target="slides/slide14.xml"/><Relationship Id="rId19" Type="http://schemas.openxmlformats.org/officeDocument/2006/relationships/slide" Target="slides/slide15.xml"/><Relationship Id="rId20" Type="http://schemas.openxmlformats.org/officeDocument/2006/relationships/slide" Target="slides/slide16.xml"/>
</Relationships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3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PlaceHolder 1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lIns="0" rIns="0" tIns="0" bIns="0"/>
          <a:p>
            <a:r>
              <a:rPr b="0" lang="en-GB" sz="2000" spc="-1" strike="noStrike">
                <a:latin typeface="Arial"/>
              </a:rPr>
              <a:t>Click to edit the notes' format</a:t>
            </a:r>
            <a:endParaRPr b="0" lang="en-GB" sz="2000" spc="-1" strike="noStrike">
              <a:latin typeface="Arial"/>
            </a:endParaRPr>
          </a:p>
        </p:txBody>
      </p:sp>
      <p:sp>
        <p:nvSpPr>
          <p:cNvPr id="85" name="PlaceHolder 2"/>
          <p:cNvSpPr>
            <a:spLocks noGrp="1"/>
          </p:cNvSpPr>
          <p:nvPr>
            <p:ph type="hdr"/>
          </p:nvPr>
        </p:nvSpPr>
        <p:spPr>
          <a:xfrm>
            <a:off x="1512000" y="5880600"/>
            <a:ext cx="6047640" cy="4811040"/>
          </a:xfrm>
          <a:prstGeom prst="rect">
            <a:avLst/>
          </a:prstGeom>
        </p:spPr>
        <p:txBody>
          <a:bodyPr lIns="0" rIns="0" tIns="0" bIns="0"/>
          <a:p>
            <a:r>
              <a:rPr b="0" lang="en-GB" sz="1400" spc="-1" strike="noStrike">
                <a:latin typeface="Times New Roman"/>
              </a:rPr>
              <a:t>&lt;header&gt;</a:t>
            </a:r>
            <a:endParaRPr b="0" lang="en-GB" sz="1400" spc="-1" strike="noStrike">
              <a:latin typeface="Times New Roman"/>
            </a:endParaRPr>
          </a:p>
        </p:txBody>
      </p:sp>
      <p:sp>
        <p:nvSpPr>
          <p:cNvPr id="86" name="PlaceHolder 3"/>
          <p:cNvSpPr>
            <a:spLocks noGrp="1"/>
          </p:cNvSpPr>
          <p:nvPr>
            <p:ph type="dt"/>
          </p:nvPr>
        </p:nvSpPr>
        <p:spPr>
          <a:xfrm>
            <a:off x="0" y="10157400"/>
            <a:ext cx="3280680" cy="534240"/>
          </a:xfrm>
          <a:prstGeom prst="rect">
            <a:avLst/>
          </a:prstGeom>
        </p:spPr>
        <p:txBody>
          <a:bodyPr lIns="0" rIns="0" tIns="0" bIns="0"/>
          <a:p>
            <a:pPr algn="r"/>
            <a:r>
              <a:rPr b="0" lang="en-GB" sz="1400" spc="-1" strike="noStrike">
                <a:latin typeface="Times New Roman"/>
              </a:rPr>
              <a:t>&lt;date/time&gt;</a:t>
            </a:r>
            <a:endParaRPr b="0" lang="en-GB" sz="1400" spc="-1" strike="noStrike">
              <a:latin typeface="Times New Roman"/>
            </a:endParaRPr>
          </a:p>
        </p:txBody>
      </p:sp>
      <p:sp>
        <p:nvSpPr>
          <p:cNvPr id="87" name="PlaceHolder 4"/>
          <p:cNvSpPr>
            <a:spLocks noGrp="1"/>
          </p:cNvSpPr>
          <p:nvPr>
            <p:ph type="ftr"/>
          </p:nvPr>
        </p:nvSpPr>
        <p:spPr>
          <a:xfrm>
            <a:off x="0" y="0"/>
            <a:ext cx="3280680" cy="534240"/>
          </a:xfrm>
          <a:prstGeom prst="rect">
            <a:avLst/>
          </a:prstGeom>
        </p:spPr>
        <p:txBody>
          <a:bodyPr lIns="0" rIns="0" tIns="0" bIns="0" anchor="b"/>
          <a:p>
            <a:r>
              <a:rPr b="0" lang="en-GB" sz="1400" spc="-1" strike="noStrike">
                <a:latin typeface="Times New Roman"/>
              </a:rPr>
              <a:t>&lt;footer&gt;</a:t>
            </a:r>
            <a:endParaRPr b="0" lang="en-GB" sz="1400" spc="-1" strike="noStrike">
              <a:latin typeface="Times New Roman"/>
            </a:endParaRPr>
          </a:p>
        </p:txBody>
      </p:sp>
      <p:sp>
        <p:nvSpPr>
          <p:cNvPr id="88" name="PlaceHolder 5"/>
          <p:cNvSpPr>
            <a:spLocks noGrp="1"/>
          </p:cNvSpPr>
          <p:nvPr>
            <p:ph type="sldNum"/>
          </p:nvPr>
        </p:nvSpPr>
        <p:spPr>
          <a:xfrm>
            <a:off x="4278960" y="0"/>
            <a:ext cx="3280680" cy="534240"/>
          </a:xfrm>
          <a:prstGeom prst="rect">
            <a:avLst/>
          </a:prstGeom>
        </p:spPr>
        <p:txBody>
          <a:bodyPr lIns="0" rIns="0" tIns="0" bIns="0" anchor="b"/>
          <a:p>
            <a:pPr algn="r"/>
            <a:fld id="{368B6116-48CC-4F8D-B8EA-44B04BB1A2B3}" type="slidenum">
              <a:rPr b="0" lang="en-GB" sz="1400" spc="-1" strike="noStrike">
                <a:latin typeface="Times New Roman"/>
              </a:rPr>
              <a:t>&lt;number&gt;</a:t>
            </a:fld>
            <a:endParaRPr b="0" lang="en-GB" sz="1400" spc="-1" strike="noStrike"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1.xml.rels><?xml version="1.0" encoding="UTF-8"?>
<Relationships xmlns="http://schemas.openxmlformats.org/package/2006/relationships"><Relationship Id="rId1" Type="http://schemas.openxmlformats.org/officeDocument/2006/relationships/slide" Target="../slides/slide1.xml"/><Relationship Id="rId2" Type="http://schemas.openxmlformats.org/officeDocument/2006/relationships/notesMaster" Target="../notesMasters/notesMaster1.xml"/>
</Relationships>
</file>

<file path=ppt/notesSlides/_rels/notesSlide12.xml.rels><?xml version="1.0" encoding="UTF-8"?>
<Relationships xmlns="http://schemas.openxmlformats.org/package/2006/relationships"><Relationship Id="rId1" Type="http://schemas.openxmlformats.org/officeDocument/2006/relationships/slide" Target="../slides/slide12.xml"/><Relationship Id="rId2" Type="http://schemas.openxmlformats.org/officeDocument/2006/relationships/notesMaster" Target="../notesMasters/notesMaster1.xml"/>
</Relationships>
</file>

<file path=ppt/notesSlides/_rels/notesSlide9.xml.rels><?xml version="1.0" encoding="UTF-8"?>
<Relationships xmlns="http://schemas.openxmlformats.org/package/2006/relationships"><Relationship Id="rId1" Type="http://schemas.openxmlformats.org/officeDocument/2006/relationships/slide" Target="../slides/slide9.xml"/><Relationship Id="rId2" Type="http://schemas.openxmlformats.org/officeDocument/2006/relationships/notesMaster" Target="../notesMasters/notesMaster1.xml"/>
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PlaceHolder 1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/>
          <a:p>
            <a:endParaRPr b="0" lang="en-GB" sz="2000" spc="-1" strike="noStrike">
              <a:latin typeface="Arial"/>
            </a:endParaRPr>
          </a:p>
        </p:txBody>
      </p:sp>
      <p:sp>
        <p:nvSpPr>
          <p:cNvPr id="170" name="TextShape 2"/>
          <p:cNvSpPr txBox="1"/>
          <p:nvPr/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>
            <a:noFill/>
          </a:ln>
        </p:spPr>
        <p:txBody>
          <a:bodyPr anchor="b"/>
          <a:p>
            <a:pPr algn="r">
              <a:lnSpc>
                <a:spcPct val="100000"/>
              </a:lnSpc>
            </a:pPr>
            <a:fld id="{8AC82AFB-0523-4B2F-97F8-826DE65AB325}" type="slidenum">
              <a:rPr b="0" lang="en-GB" sz="1200" spc="-1" strike="noStrike">
                <a:latin typeface="Times New Roman"/>
              </a:rPr>
              <a:t>&lt;number&gt;</a:t>
            </a:fld>
            <a:endParaRPr b="0" lang="en-GB" sz="1200" spc="-1" strike="noStrike">
              <a:latin typeface="Times New Roman"/>
            </a:endParaRP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PlaceHolder 1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/>
          <a:p>
            <a:endParaRPr b="0" lang="en-GB" sz="2000" spc="-1" strike="noStrike">
              <a:latin typeface="Arial"/>
            </a:endParaRPr>
          </a:p>
        </p:txBody>
      </p:sp>
      <p:sp>
        <p:nvSpPr>
          <p:cNvPr id="174" name="TextShape 2"/>
          <p:cNvSpPr txBox="1"/>
          <p:nvPr/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>
            <a:noFill/>
          </a:ln>
        </p:spPr>
        <p:txBody>
          <a:bodyPr anchor="b"/>
          <a:p>
            <a:pPr algn="r">
              <a:lnSpc>
                <a:spcPct val="100000"/>
              </a:lnSpc>
            </a:pPr>
            <a:fld id="{17A885E9-8EF9-4ABE-8A1D-4765641185EC}" type="slidenum">
              <a:rPr b="0" lang="en-GB" sz="1200" spc="-1" strike="noStrike">
                <a:solidFill>
                  <a:srgbClr val="000000"/>
                </a:solidFill>
                <a:latin typeface="+mn-lt"/>
                <a:ea typeface="+mn-ea"/>
              </a:rPr>
              <a:t>&lt;number&gt;</a:t>
            </a:fld>
            <a:endParaRPr b="0" lang="en-GB" sz="1200" spc="-1" strike="noStrike">
              <a:latin typeface="Times New Roman"/>
            </a:endParaRP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PlaceHolder 1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/>
          <a:p>
            <a:endParaRPr b="0" lang="en-GB" sz="2000" spc="-1" strike="noStrike">
              <a:latin typeface="Arial"/>
            </a:endParaRPr>
          </a:p>
        </p:txBody>
      </p:sp>
      <p:sp>
        <p:nvSpPr>
          <p:cNvPr id="172" name="TextShape 2"/>
          <p:cNvSpPr txBox="1"/>
          <p:nvPr/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>
            <a:noFill/>
          </a:ln>
        </p:spPr>
        <p:txBody>
          <a:bodyPr anchor="b"/>
          <a:p>
            <a:pPr algn="r">
              <a:lnSpc>
                <a:spcPct val="100000"/>
              </a:lnSpc>
            </a:pPr>
            <a:fld id="{60C1B4FB-FAB8-4ACC-A3AC-1AD3FCFF1532}" type="slidenum">
              <a:rPr b="0" lang="en-GB" sz="1200" spc="-1" strike="noStrike">
                <a:latin typeface="Times New Roman"/>
              </a:rPr>
              <a:t>&lt;number&gt;</a:t>
            </a:fld>
            <a:endParaRPr b="0" lang="en-GB" sz="1200" spc="-1" strike="noStrike">
              <a:latin typeface="Times New Roman"/>
            </a:endParaRPr>
          </a:p>
        </p:txBody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lIns="0" rIns="0" tIns="0" bIns="0" anchor="ctr"/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lIns="0" rIns="0" tIns="0" bIns="0" anchor="ctr"/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lIns="0" rIns="0" tIns="0" bIns="0" anchor="ctr"/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 type="body"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" name="PlaceHolder 4"/>
          <p:cNvSpPr>
            <a:spLocks noGrp="1"/>
          </p:cNvSpPr>
          <p:nvPr>
            <p:ph type="body"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" name="PlaceHolder 5"/>
          <p:cNvSpPr>
            <a:spLocks noGrp="1"/>
          </p:cNvSpPr>
          <p:nvPr>
            <p:ph type="body"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" name="PlaceHolder 6"/>
          <p:cNvSpPr>
            <a:spLocks noGrp="1"/>
          </p:cNvSpPr>
          <p:nvPr>
            <p:ph type="body"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1" name="PlaceHolder 7"/>
          <p:cNvSpPr>
            <a:spLocks noGrp="1"/>
          </p:cNvSpPr>
          <p:nvPr>
            <p:ph type="body"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lIns="0" rIns="0" tIns="0" bIns="0" anchor="ctr"/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GB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lIns="0" rIns="0" tIns="0" bIns="0" anchor="ctr"/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lIns="0" rIns="0" tIns="0" bIns="0" anchor="ctr"/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4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lIns="0" rIns="0" tIns="0" bIns="0" anchor="ctr"/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subTitle"/>
          </p:nvPr>
        </p:nvSpPr>
        <p:spPr>
          <a:xfrm>
            <a:off x="685800" y="2130480"/>
            <a:ext cx="7772040" cy="68130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GB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lIns="0" rIns="0" tIns="0" bIns="0" anchor="ctr"/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9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0" name="PlaceHolder 4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lIns="0" rIns="0" tIns="0" bIns="0" anchor="ctr"/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GB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lIns="0" rIns="0" tIns="0" bIns="0" anchor="ctr"/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3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4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lIns="0" rIns="0" tIns="0" bIns="0" anchor="ctr"/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7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8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lIns="0" rIns="0" tIns="0" bIns="0" anchor="ctr"/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1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lIns="0" rIns="0" tIns="0" bIns="0" anchor="ctr"/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4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5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6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lIns="0" rIns="0" tIns="0" bIns="0" anchor="ctr"/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9" name="PlaceHolder 3"/>
          <p:cNvSpPr>
            <a:spLocks noGrp="1"/>
          </p:cNvSpPr>
          <p:nvPr>
            <p:ph type="body"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0" name="PlaceHolder 4"/>
          <p:cNvSpPr>
            <a:spLocks noGrp="1"/>
          </p:cNvSpPr>
          <p:nvPr>
            <p:ph type="body"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1" name="PlaceHolder 5"/>
          <p:cNvSpPr>
            <a:spLocks noGrp="1"/>
          </p:cNvSpPr>
          <p:nvPr>
            <p:ph type="body"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2" name="PlaceHolder 6"/>
          <p:cNvSpPr>
            <a:spLocks noGrp="1"/>
          </p:cNvSpPr>
          <p:nvPr>
            <p:ph type="body"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3" name="PlaceHolder 7"/>
          <p:cNvSpPr>
            <a:spLocks noGrp="1"/>
          </p:cNvSpPr>
          <p:nvPr>
            <p:ph type="body"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lIns="0" rIns="0" tIns="0" bIns="0" anchor="ctr"/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lIns="0" rIns="0" tIns="0" bIns="0" anchor="ctr"/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lIns="0" rIns="0" tIns="0" bIns="0" anchor="ctr"/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subTitle"/>
          </p:nvPr>
        </p:nvSpPr>
        <p:spPr>
          <a:xfrm>
            <a:off x="685800" y="2130480"/>
            <a:ext cx="7772040" cy="68130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GB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lIns="0" rIns="0" tIns="0" bIns="0" anchor="ctr"/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lIns="0" rIns="0" tIns="0" bIns="0" anchor="ctr"/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lIns="0" rIns="0" tIns="0" bIns="0" anchor="ctr"/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jpeg"/><Relationship Id="rId3" Type="http://schemas.openxmlformats.org/officeDocument/2006/relationships/image" Target="../media/image2.jpeg"/><Relationship Id="rId4" Type="http://schemas.openxmlformats.org/officeDocument/2006/relationships/image" Target="../media/image3.jpeg"/><Relationship Id="rId5" Type="http://schemas.openxmlformats.org/officeDocument/2006/relationships/slideLayout" Target="../slideLayouts/slideLayout1.xml"/><Relationship Id="rId6" Type="http://schemas.openxmlformats.org/officeDocument/2006/relationships/slideLayout" Target="../slideLayouts/slideLayout2.xml"/><Relationship Id="rId7" Type="http://schemas.openxmlformats.org/officeDocument/2006/relationships/slideLayout" Target="../slideLayouts/slideLayout3.xml"/><Relationship Id="rId8" Type="http://schemas.openxmlformats.org/officeDocument/2006/relationships/slideLayout" Target="../slideLayouts/slideLayout4.xml"/><Relationship Id="rId9" Type="http://schemas.openxmlformats.org/officeDocument/2006/relationships/slideLayout" Target="../slideLayouts/slideLayout5.xml"/><Relationship Id="rId10" Type="http://schemas.openxmlformats.org/officeDocument/2006/relationships/slideLayout" Target="../slideLayouts/slideLayout6.xml"/><Relationship Id="rId11" Type="http://schemas.openxmlformats.org/officeDocument/2006/relationships/slideLayout" Target="../slideLayouts/slideLayout7.xml"/><Relationship Id="rId12" Type="http://schemas.openxmlformats.org/officeDocument/2006/relationships/slideLayout" Target="../slideLayouts/slideLayout8.xml"/><Relationship Id="rId13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0.xml"/><Relationship Id="rId15" Type="http://schemas.openxmlformats.org/officeDocument/2006/relationships/slideLayout" Target="../slideLayouts/slideLayout11.xml"/><Relationship Id="rId16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4.jpeg"/><Relationship Id="rId3" Type="http://schemas.openxmlformats.org/officeDocument/2006/relationships/image" Target="../media/image5.jpeg"/><Relationship Id="rId4" Type="http://schemas.openxmlformats.org/officeDocument/2006/relationships/image" Target="../media/image6.jpeg"/><Relationship Id="rId5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5.xml"/><Relationship Id="rId8" Type="http://schemas.openxmlformats.org/officeDocument/2006/relationships/slideLayout" Target="../slideLayouts/slideLayout16.xml"/><Relationship Id="rId9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2.xml"/><Relationship Id="rId15" Type="http://schemas.openxmlformats.org/officeDocument/2006/relationships/slideLayout" Target="../slideLayouts/slideLayout23.xml"/><Relationship Id="rId16" Type="http://schemas.openxmlformats.org/officeDocument/2006/relationships/slideLayout" Target="../slideLayouts/slideLayout24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0" name="Picture 8" descr=""/>
          <p:cNvPicPr/>
          <p:nvPr/>
        </p:nvPicPr>
        <p:blipFill>
          <a:blip r:embed="rId2"/>
          <a:stretch/>
        </p:blipFill>
        <p:spPr>
          <a:xfrm>
            <a:off x="0" y="0"/>
            <a:ext cx="3347640" cy="1188720"/>
          </a:xfrm>
          <a:prstGeom prst="rect">
            <a:avLst/>
          </a:prstGeom>
          <a:ln>
            <a:noFill/>
          </a:ln>
        </p:spPr>
      </p:pic>
      <p:pic>
        <p:nvPicPr>
          <p:cNvPr id="1" name="Picture 9" descr=""/>
          <p:cNvPicPr/>
          <p:nvPr/>
        </p:nvPicPr>
        <p:blipFill>
          <a:blip r:embed="rId3"/>
          <a:stretch/>
        </p:blipFill>
        <p:spPr>
          <a:xfrm>
            <a:off x="539640" y="522000"/>
            <a:ext cx="416520" cy="551160"/>
          </a:xfrm>
          <a:prstGeom prst="rect">
            <a:avLst/>
          </a:prstGeom>
          <a:ln>
            <a:noFill/>
          </a:ln>
        </p:spPr>
      </p:pic>
      <p:pic>
        <p:nvPicPr>
          <p:cNvPr id="2" name="Picture 7" descr=""/>
          <p:cNvPicPr/>
          <p:nvPr/>
        </p:nvPicPr>
        <p:blipFill>
          <a:blip r:embed="rId4"/>
          <a:stretch/>
        </p:blipFill>
        <p:spPr>
          <a:xfrm>
            <a:off x="6156000" y="297360"/>
            <a:ext cx="2573640" cy="785880"/>
          </a:xfrm>
          <a:prstGeom prst="rect">
            <a:avLst/>
          </a:prstGeom>
          <a:ln>
            <a:noFill/>
          </a:ln>
        </p:spPr>
      </p:pic>
      <p:sp>
        <p:nvSpPr>
          <p:cNvPr id="3" name="CustomShape 1"/>
          <p:cNvSpPr/>
          <p:nvPr/>
        </p:nvSpPr>
        <p:spPr>
          <a:xfrm>
            <a:off x="0" y="6813360"/>
            <a:ext cx="9143640" cy="7164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" name="PlaceHolder 2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anchor="ctr"/>
          <a:p>
            <a:pPr algn="ctr">
              <a:lnSpc>
                <a:spcPct val="100000"/>
              </a:lnSpc>
            </a:pPr>
            <a:r>
              <a:rPr b="0" lang="en-US" sz="4400" spc="-1" strike="noStrike">
                <a:solidFill>
                  <a:srgbClr val="000000"/>
                </a:solidFill>
                <a:latin typeface="Arial"/>
              </a:rPr>
              <a:t>Click to edit Master title style</a:t>
            </a:r>
            <a:endParaRPr b="0" lang="en-US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PlaceHolder 3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4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5"/>
    <p:sldLayoutId id="2147483650" r:id="rId6"/>
    <p:sldLayoutId id="2147483651" r:id="rId7"/>
    <p:sldLayoutId id="2147483652" r:id="rId8"/>
    <p:sldLayoutId id="2147483653" r:id="rId9"/>
    <p:sldLayoutId id="2147483654" r:id="rId10"/>
    <p:sldLayoutId id="2147483655" r:id="rId11"/>
    <p:sldLayoutId id="2147483656" r:id="rId12"/>
    <p:sldLayoutId id="2147483657" r:id="rId13"/>
    <p:sldLayoutId id="2147483658" r:id="rId14"/>
    <p:sldLayoutId id="2147483659" r:id="rId15"/>
    <p:sldLayoutId id="2147483660" r:id="rId16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8" descr=""/>
          <p:cNvPicPr/>
          <p:nvPr/>
        </p:nvPicPr>
        <p:blipFill>
          <a:blip r:embed="rId2"/>
          <a:stretch/>
        </p:blipFill>
        <p:spPr>
          <a:xfrm>
            <a:off x="0" y="0"/>
            <a:ext cx="3347640" cy="1188720"/>
          </a:xfrm>
          <a:prstGeom prst="rect">
            <a:avLst/>
          </a:prstGeom>
          <a:ln>
            <a:noFill/>
          </a:ln>
        </p:spPr>
      </p:pic>
      <p:pic>
        <p:nvPicPr>
          <p:cNvPr id="43" name="Picture 9" descr=""/>
          <p:cNvPicPr/>
          <p:nvPr/>
        </p:nvPicPr>
        <p:blipFill>
          <a:blip r:embed="rId3"/>
          <a:stretch/>
        </p:blipFill>
        <p:spPr>
          <a:xfrm>
            <a:off x="539640" y="522000"/>
            <a:ext cx="416520" cy="551160"/>
          </a:xfrm>
          <a:prstGeom prst="rect">
            <a:avLst/>
          </a:prstGeom>
          <a:ln>
            <a:noFill/>
          </a:ln>
        </p:spPr>
      </p:pic>
      <p:pic>
        <p:nvPicPr>
          <p:cNvPr id="44" name="Picture 7" descr=""/>
          <p:cNvPicPr/>
          <p:nvPr/>
        </p:nvPicPr>
        <p:blipFill>
          <a:blip r:embed="rId4"/>
          <a:stretch/>
        </p:blipFill>
        <p:spPr>
          <a:xfrm>
            <a:off x="6156000" y="297360"/>
            <a:ext cx="2573640" cy="785880"/>
          </a:xfrm>
          <a:prstGeom prst="rect">
            <a:avLst/>
          </a:prstGeom>
          <a:ln>
            <a:noFill/>
          </a:ln>
        </p:spPr>
      </p:pic>
      <p:sp>
        <p:nvSpPr>
          <p:cNvPr id="45" name="CustomShape 1"/>
          <p:cNvSpPr/>
          <p:nvPr/>
        </p:nvSpPr>
        <p:spPr>
          <a:xfrm>
            <a:off x="0" y="6813360"/>
            <a:ext cx="9143640" cy="7164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6" name="PlaceHolder 2"/>
          <p:cNvSpPr>
            <a:spLocks noGrp="1"/>
          </p:cNvSpPr>
          <p:nvPr>
            <p:ph type="title"/>
          </p:nvPr>
        </p:nvSpPr>
        <p:spPr>
          <a:xfrm>
            <a:off x="467640" y="1772640"/>
            <a:ext cx="8229240" cy="1142640"/>
          </a:xfrm>
          <a:prstGeom prst="rect">
            <a:avLst/>
          </a:prstGeom>
        </p:spPr>
        <p:txBody>
          <a:bodyPr anchor="ctr"/>
          <a:p>
            <a:pPr algn="ctr">
              <a:lnSpc>
                <a:spcPct val="100000"/>
              </a:lnSpc>
            </a:pPr>
            <a:r>
              <a:rPr b="0" lang="en-US" sz="4400" spc="-1" strike="noStrike">
                <a:solidFill>
                  <a:srgbClr val="000000"/>
                </a:solidFill>
                <a:latin typeface="Arial"/>
              </a:rPr>
              <a:t>Click to edit Master title style</a:t>
            </a:r>
            <a:endParaRPr b="0" lang="en-US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7" name="PlaceHolder 3"/>
          <p:cNvSpPr>
            <a:spLocks noGrp="1"/>
          </p:cNvSpPr>
          <p:nvPr>
            <p:ph type="body"/>
          </p:nvPr>
        </p:nvSpPr>
        <p:spPr>
          <a:xfrm>
            <a:off x="457200" y="3285000"/>
            <a:ext cx="8229240" cy="2840760"/>
          </a:xfrm>
          <a:prstGeom prst="rect">
            <a:avLst/>
          </a:prstGeom>
        </p:spPr>
        <p:txBody>
          <a:bodyPr/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3200" spc="-1" strike="noStrike">
                <a:solidFill>
                  <a:srgbClr val="000000"/>
                </a:solidFill>
                <a:latin typeface="Arial"/>
              </a:rPr>
              <a:t>Click to edit Master text styles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  <a:p>
            <a:pPr lvl="1" marL="743040" indent="-28548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</a:pPr>
            <a:r>
              <a:rPr b="0" lang="en-US" sz="2800" spc="-1" strike="noStrike">
                <a:solidFill>
                  <a:srgbClr val="000000"/>
                </a:solidFill>
                <a:latin typeface="Arial"/>
              </a:rPr>
              <a:t>Second level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lvl="2" marL="1143000" indent="-22824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400" spc="-1" strike="noStrike">
                <a:solidFill>
                  <a:srgbClr val="000000"/>
                </a:solidFill>
                <a:latin typeface="Arial"/>
              </a:rPr>
              <a:t>Third level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lvl="3" marL="1600200" indent="-22824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Fourth level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lvl="4" marL="2057400" indent="-22824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»"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Fifth level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5"/>
    <p:sldLayoutId id="2147483663" r:id="rId6"/>
    <p:sldLayoutId id="2147483664" r:id="rId7"/>
    <p:sldLayoutId id="2147483665" r:id="rId8"/>
    <p:sldLayoutId id="2147483666" r:id="rId9"/>
    <p:sldLayoutId id="2147483667" r:id="rId10"/>
    <p:sldLayoutId id="2147483668" r:id="rId11"/>
    <p:sldLayoutId id="2147483669" r:id="rId12"/>
    <p:sldLayoutId id="2147483670" r:id="rId13"/>
    <p:sldLayoutId id="2147483671" r:id="rId14"/>
    <p:sldLayoutId id="2147483672" r:id="rId15"/>
    <p:sldLayoutId id="2147483673" r:id="rId16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20.jpeg"/><Relationship Id="rId2" Type="http://schemas.openxmlformats.org/officeDocument/2006/relationships/image" Target="../media/image21.png"/><Relationship Id="rId3" Type="http://schemas.openxmlformats.org/officeDocument/2006/relationships/slideLayout" Target="../slideLayouts/slideLayout13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hyperlink" Target="https://www.cppe.ac.uk/career/pcpep/pcpep-training-pathway#navTop" TargetMode="External"/><Relationship Id="rId2" Type="http://schemas.openxmlformats.org/officeDocument/2006/relationships/image" Target="../media/image22.png"/><Relationship Id="rId3" Type="http://schemas.openxmlformats.org/officeDocument/2006/relationships/image" Target="../media/image23.png"/><Relationship Id="rId4" Type="http://schemas.openxmlformats.org/officeDocument/2006/relationships/slideLayout" Target="../slideLayouts/slideLayout2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24.png"/><Relationship Id="rId2" Type="http://schemas.openxmlformats.org/officeDocument/2006/relationships/image" Target="../media/image25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12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image" Target="../media/image26.png"/><Relationship Id="rId2" Type="http://schemas.openxmlformats.org/officeDocument/2006/relationships/slideLayout" Target="../slideLayouts/slideLayout13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image" Target="../media/image27.png"/><Relationship Id="rId2" Type="http://schemas.openxmlformats.org/officeDocument/2006/relationships/hyperlink" Target="http://www.midessexccg.nhs.uk/" TargetMode="External"/><Relationship Id="rId3" Type="http://schemas.openxmlformats.org/officeDocument/2006/relationships/slideLayout" Target="../slideLayouts/slideLayout13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image" Target="../media/image28.wmf"/><Relationship Id="rId2" Type="http://schemas.openxmlformats.org/officeDocument/2006/relationships/slideLayout" Target="../slideLayouts/slideLayout13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hyperlink" Target="mailto:Paula.Wilkinson@nhs.net" TargetMode="External"/><Relationship Id="rId2" Type="http://schemas.openxmlformats.org/officeDocument/2006/relationships/image" Target="../media/image29.jpeg"/><Relationship Id="rId3" Type="http://schemas.openxmlformats.org/officeDocument/2006/relationships/image" Target="../media/image30.jpeg"/><Relationship Id="rId4" Type="http://schemas.openxmlformats.org/officeDocument/2006/relationships/slideLayout" Target="../slideLayouts/slideLayout2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image" Target="../media/image8.png"/><Relationship Id="rId3" Type="http://schemas.openxmlformats.org/officeDocument/2006/relationships/image" Target="../media/image9.jpeg"/><Relationship Id="rId4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10.jpeg"/><Relationship Id="rId2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11.png"/><Relationship Id="rId2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12.jpeg"/><Relationship Id="rId2" Type="http://schemas.openxmlformats.org/officeDocument/2006/relationships/image" Target="../media/image13.jpeg"/><Relationship Id="rId3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14.jpeg"/><Relationship Id="rId2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15.jpeg"/><Relationship Id="rId2" Type="http://schemas.openxmlformats.org/officeDocument/2006/relationships/slideLayout" Target="../slideLayouts/slideLayout1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16.jpeg"/><Relationship Id="rId2" Type="http://schemas.openxmlformats.org/officeDocument/2006/relationships/hyperlink" Target="https://pcm.prescqipp.info/" TargetMode="External"/><Relationship Id="rId3" Type="http://schemas.openxmlformats.org/officeDocument/2006/relationships/slideLayout" Target="../slideLayouts/slideLayout13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17.png"/><Relationship Id="rId2" Type="http://schemas.openxmlformats.org/officeDocument/2006/relationships/image" Target="../media/image18.jpeg"/><Relationship Id="rId3" Type="http://schemas.openxmlformats.org/officeDocument/2006/relationships/image" Target="../media/image19.png"/><Relationship Id="rId4" Type="http://schemas.openxmlformats.org/officeDocument/2006/relationships/slideLayout" Target="../slideLayouts/slideLayout13.xml"/><Relationship Id="rId5" Type="http://schemas.openxmlformats.org/officeDocument/2006/relationships/notesSlide" Target="../notesSlides/notesSlide9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TextShape 1"/>
          <p:cNvSpPr txBox="1"/>
          <p:nvPr/>
        </p:nvSpPr>
        <p:spPr>
          <a:xfrm>
            <a:off x="685800" y="2130480"/>
            <a:ext cx="7772040" cy="1469520"/>
          </a:xfrm>
          <a:prstGeom prst="rect">
            <a:avLst/>
          </a:prstGeom>
          <a:noFill/>
          <a:ln>
            <a:noFill/>
          </a:ln>
        </p:spPr>
        <p:txBody>
          <a:bodyPr anchor="ctr">
            <a:normAutofit/>
          </a:bodyPr>
          <a:p>
            <a:pPr algn="ctr">
              <a:lnSpc>
                <a:spcPct val="100000"/>
              </a:lnSpc>
            </a:pPr>
            <a:r>
              <a:rPr b="1" lang="en-US" sz="4400" spc="-1" strike="noStrike">
                <a:solidFill>
                  <a:srgbClr val="000000"/>
                </a:solidFill>
                <a:latin typeface="Arial"/>
              </a:rPr>
              <a:t>Getting more from your Pharmacist</a:t>
            </a:r>
            <a:br/>
            <a:endParaRPr b="0" lang="en-US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0" name="TextShape 2"/>
          <p:cNvSpPr txBox="1"/>
          <p:nvPr/>
        </p:nvSpPr>
        <p:spPr>
          <a:xfrm>
            <a:off x="1371600" y="3886200"/>
            <a:ext cx="6400440" cy="1752120"/>
          </a:xfrm>
          <a:prstGeom prst="rect">
            <a:avLst/>
          </a:prstGeom>
          <a:noFill/>
          <a:ln>
            <a:noFill/>
          </a:ln>
        </p:spPr>
        <p:txBody>
          <a:bodyPr/>
          <a:p>
            <a:pPr algn="ctr">
              <a:lnSpc>
                <a:spcPct val="100000"/>
              </a:lnSpc>
              <a:spcBef>
                <a:spcPts val="641"/>
              </a:spcBef>
            </a:pPr>
            <a:r>
              <a:rPr b="0" lang="en-GB" sz="3200" spc="-1" strike="noStrike">
                <a:solidFill>
                  <a:srgbClr val="8b8b8b"/>
                </a:solidFill>
                <a:latin typeface="Arial"/>
              </a:rPr>
              <a:t>Paula Wilkinson</a:t>
            </a:r>
            <a:endParaRPr b="0" lang="en-GB" sz="3200" spc="-1" strike="noStrike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641"/>
              </a:spcBef>
            </a:pPr>
            <a:r>
              <a:rPr b="0" lang="en-GB" sz="3200" spc="-1" strike="noStrike">
                <a:solidFill>
                  <a:srgbClr val="8b8b8b"/>
                </a:solidFill>
                <a:latin typeface="Arial"/>
              </a:rPr>
              <a:t>Chief Pharmacist</a:t>
            </a:r>
            <a:endParaRPr b="0" lang="en-GB" sz="3200" spc="-1" strike="noStrike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641"/>
              </a:spcBef>
            </a:pPr>
            <a:r>
              <a:rPr b="0" lang="en-GB" sz="3200" spc="-1" strike="noStrike">
                <a:solidFill>
                  <a:srgbClr val="8b8b8b"/>
                </a:solidFill>
                <a:latin typeface="Arial"/>
              </a:rPr>
              <a:t>Mid Essex CCG</a:t>
            </a:r>
            <a:endParaRPr b="0" lang="en-GB" sz="3200" spc="-1" strike="noStrike">
              <a:latin typeface="Arial"/>
            </a:endParaRPr>
          </a:p>
        </p:txBody>
      </p:sp>
    </p:spTree>
  </p:cSld>
  <p:timing>
    <p:tnLst>
      <p:par>
        <p:cTn id="1" dur="indefinite" restart="never" nodeType="tmRoot">
          <p:childTnLst>
            <p:seq>
              <p:cTn id="2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CustomShape 1"/>
          <p:cNvSpPr/>
          <p:nvPr/>
        </p:nvSpPr>
        <p:spPr>
          <a:xfrm>
            <a:off x="251640" y="1394640"/>
            <a:ext cx="8229240" cy="11426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anchor="ctr">
            <a:normAutofit/>
          </a:bodyPr>
          <a:p>
            <a:pPr algn="ctr">
              <a:lnSpc>
                <a:spcPct val="100000"/>
              </a:lnSpc>
            </a:pPr>
            <a:r>
              <a:rPr b="0" lang="en-GB" sz="4400" spc="-1" strike="noStrike">
                <a:solidFill>
                  <a:srgbClr val="000000"/>
                </a:solidFill>
                <a:latin typeface="Arial"/>
              </a:rPr>
              <a:t>The Practice Pharmacist</a:t>
            </a:r>
            <a:endParaRPr b="0" lang="en-GB" sz="4400" spc="-1" strike="noStrike">
              <a:latin typeface="Arial"/>
            </a:endParaRPr>
          </a:p>
        </p:txBody>
      </p:sp>
      <p:pic>
        <p:nvPicPr>
          <p:cNvPr id="142" name="Picture 2" descr=""/>
          <p:cNvPicPr/>
          <p:nvPr/>
        </p:nvPicPr>
        <p:blipFill>
          <a:blip r:embed="rId1"/>
          <a:stretch/>
        </p:blipFill>
        <p:spPr>
          <a:xfrm>
            <a:off x="2175480" y="2508120"/>
            <a:ext cx="4381200" cy="2619000"/>
          </a:xfrm>
          <a:prstGeom prst="rect">
            <a:avLst/>
          </a:prstGeom>
          <a:ln>
            <a:noFill/>
          </a:ln>
        </p:spPr>
      </p:pic>
      <p:pic>
        <p:nvPicPr>
          <p:cNvPr id="143" name="Content Placeholder 3" descr=""/>
          <p:cNvPicPr/>
          <p:nvPr/>
        </p:nvPicPr>
        <p:blipFill>
          <a:blip r:embed="rId2"/>
          <a:stretch/>
        </p:blipFill>
        <p:spPr>
          <a:xfrm>
            <a:off x="7029000" y="5127480"/>
            <a:ext cx="1753560" cy="1379160"/>
          </a:xfrm>
          <a:prstGeom prst="rect">
            <a:avLst/>
          </a:prstGeom>
          <a:ln>
            <a:noFill/>
          </a:ln>
        </p:spPr>
      </p:pic>
    </p:spTree>
  </p:cSld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TextShape 1"/>
          <p:cNvSpPr txBox="1"/>
          <p:nvPr/>
        </p:nvSpPr>
        <p:spPr>
          <a:xfrm>
            <a:off x="460440" y="476640"/>
            <a:ext cx="7772040" cy="1469520"/>
          </a:xfrm>
          <a:prstGeom prst="rect">
            <a:avLst/>
          </a:prstGeom>
          <a:noFill/>
          <a:ln>
            <a:noFill/>
          </a:ln>
        </p:spPr>
        <p:txBody>
          <a:bodyPr anchor="ctr"/>
          <a:p>
            <a:pPr algn="ctr">
              <a:lnSpc>
                <a:spcPct val="100000"/>
              </a:lnSpc>
            </a:pPr>
            <a:r>
              <a:rPr b="0" lang="en-US" sz="4400" spc="-1" strike="noStrike">
                <a:solidFill>
                  <a:srgbClr val="000000"/>
                </a:solidFill>
                <a:latin typeface="Arial"/>
              </a:rPr>
              <a:t>General Practice Pharmacists</a:t>
            </a:r>
            <a:endParaRPr b="0" lang="en-US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45" name="CustomShape 2"/>
          <p:cNvSpPr/>
          <p:nvPr/>
        </p:nvSpPr>
        <p:spPr>
          <a:xfrm>
            <a:off x="209520" y="1581480"/>
            <a:ext cx="6954480" cy="42980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0" i="1" lang="en-GB" sz="1800" spc="-1" strike="noStrike">
                <a:solidFill>
                  <a:srgbClr val="000000"/>
                </a:solidFill>
                <a:latin typeface="Calibri"/>
              </a:rPr>
              <a:t>Primary care pharmacy education pathway- 18 months training</a:t>
            </a:r>
            <a:endParaRPr b="0" lang="en-GB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n-GB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GB" sz="2000" spc="-1" strike="noStrike">
                <a:solidFill>
                  <a:srgbClr val="000000"/>
                </a:solidFill>
                <a:latin typeface="Calibri"/>
              </a:rPr>
              <a:t>Training core themes</a:t>
            </a:r>
            <a:endParaRPr b="0" lang="en-GB" sz="2000" spc="-1" strike="noStrike">
              <a:latin typeface="Arial"/>
            </a:endParaRPr>
          </a:p>
          <a:p>
            <a:pPr lvl="1" marL="743040" indent="-2854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en-GB" sz="2000" spc="-1" strike="noStrike">
                <a:solidFill>
                  <a:srgbClr val="000000"/>
                </a:solidFill>
                <a:latin typeface="Calibri"/>
              </a:rPr>
              <a:t>Fundamentals of general practice</a:t>
            </a:r>
            <a:endParaRPr b="0" lang="en-GB" sz="2000" spc="-1" strike="noStrike">
              <a:latin typeface="Arial"/>
            </a:endParaRPr>
          </a:p>
          <a:p>
            <a:pPr lvl="1" marL="743040" indent="-2854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en-GB" sz="2000" spc="-1" strike="noStrike">
                <a:solidFill>
                  <a:srgbClr val="000000"/>
                </a:solidFill>
                <a:latin typeface="Calibri"/>
              </a:rPr>
              <a:t>Prescribing</a:t>
            </a:r>
            <a:endParaRPr b="0" lang="en-GB" sz="2000" spc="-1" strike="noStrike">
              <a:latin typeface="Arial"/>
            </a:endParaRPr>
          </a:p>
          <a:p>
            <a:pPr lvl="1" marL="743040" indent="-2854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en-GB" sz="2000" spc="-1" strike="noStrike">
                <a:solidFill>
                  <a:srgbClr val="000000"/>
                </a:solidFill>
                <a:latin typeface="Calibri"/>
              </a:rPr>
              <a:t>Clinical assessment, examination and monitoring</a:t>
            </a:r>
            <a:endParaRPr b="0" lang="en-GB" sz="2000" spc="-1" strike="noStrike">
              <a:latin typeface="Arial"/>
            </a:endParaRPr>
          </a:p>
          <a:p>
            <a:pPr lvl="1" marL="743040" indent="-2854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en-GB" sz="2000" spc="-1" strike="noStrike">
                <a:solidFill>
                  <a:srgbClr val="000000"/>
                </a:solidFill>
                <a:latin typeface="Calibri"/>
              </a:rPr>
              <a:t>Consultation and communication skills</a:t>
            </a:r>
            <a:endParaRPr b="0" lang="en-GB" sz="2000" spc="-1" strike="noStrike">
              <a:latin typeface="Arial"/>
            </a:endParaRPr>
          </a:p>
          <a:p>
            <a:pPr lvl="1" marL="743040" indent="-2854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en-GB" sz="2000" spc="-1" strike="noStrike">
                <a:solidFill>
                  <a:srgbClr val="000000"/>
                </a:solidFill>
                <a:latin typeface="Calibri"/>
              </a:rPr>
              <a:t>Long-term condition management </a:t>
            </a:r>
            <a:endParaRPr b="0" lang="en-GB" sz="2000" spc="-1" strike="noStrike">
              <a:latin typeface="Arial"/>
            </a:endParaRPr>
          </a:p>
          <a:p>
            <a:pPr lvl="1" marL="743040" indent="-2854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en-GB" sz="2000" spc="-1" strike="noStrike">
                <a:solidFill>
                  <a:srgbClr val="000000"/>
                </a:solidFill>
                <a:latin typeface="Calibri"/>
              </a:rPr>
              <a:t>Common ailments management</a:t>
            </a:r>
            <a:endParaRPr b="0" lang="en-GB" sz="2000" spc="-1" strike="noStrike">
              <a:latin typeface="Arial"/>
            </a:endParaRPr>
          </a:p>
          <a:p>
            <a:pPr lvl="1" marL="743040" indent="-2854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en-GB" sz="2000" spc="-1" strike="noStrike">
                <a:solidFill>
                  <a:srgbClr val="000000"/>
                </a:solidFill>
                <a:latin typeface="Calibri"/>
              </a:rPr>
              <a:t>Medicines optimisation, multimorbidity and polypharmacy</a:t>
            </a:r>
            <a:endParaRPr b="0" lang="en-GB" sz="2000" spc="-1" strike="noStrike">
              <a:latin typeface="Arial"/>
            </a:endParaRPr>
          </a:p>
          <a:p>
            <a:pPr lvl="1" marL="743040" indent="-2854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en-GB" sz="2000" spc="-1" strike="noStrike">
                <a:solidFill>
                  <a:srgbClr val="000000"/>
                </a:solidFill>
                <a:latin typeface="Calibri"/>
              </a:rPr>
              <a:t>Evidence-based medicine and safety</a:t>
            </a:r>
            <a:endParaRPr b="0" lang="en-GB" sz="2000" spc="-1" strike="noStrike">
              <a:latin typeface="Arial"/>
            </a:endParaRPr>
          </a:p>
          <a:p>
            <a:pPr lvl="1" marL="743040" indent="-2854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en-GB" sz="2000" spc="-1" strike="noStrike">
                <a:solidFill>
                  <a:srgbClr val="000000"/>
                </a:solidFill>
                <a:latin typeface="Calibri"/>
              </a:rPr>
              <a:t>Leadership and management</a:t>
            </a:r>
            <a:endParaRPr b="0" lang="en-GB" sz="20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n-GB" sz="2000" spc="-1" strike="noStrike">
              <a:latin typeface="Arial"/>
            </a:endParaRPr>
          </a:p>
        </p:txBody>
      </p:sp>
      <p:sp>
        <p:nvSpPr>
          <p:cNvPr id="146" name="CustomShape 3"/>
          <p:cNvSpPr/>
          <p:nvPr/>
        </p:nvSpPr>
        <p:spPr>
          <a:xfrm>
            <a:off x="41760" y="6046560"/>
            <a:ext cx="7194240" cy="6390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0" lang="en-GB" sz="1800" spc="-1" strike="noStrike" u="sng">
                <a:solidFill>
                  <a:srgbClr val="0000ff"/>
                </a:solidFill>
                <a:uFillTx/>
                <a:latin typeface="Calibri"/>
                <a:hlinkClick r:id="rId1"/>
              </a:rPr>
              <a:t>https://www.cppe.ac.uk/career/pcpep/pcpep-training-pathway#navTop</a:t>
            </a:r>
            <a:endParaRPr b="0" lang="en-GB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n-GB" sz="1800" spc="-1" strike="noStrike">
              <a:latin typeface="Arial"/>
            </a:endParaRPr>
          </a:p>
        </p:txBody>
      </p:sp>
      <p:pic>
        <p:nvPicPr>
          <p:cNvPr id="147" name="Picture 4" descr=""/>
          <p:cNvPicPr/>
          <p:nvPr/>
        </p:nvPicPr>
        <p:blipFill>
          <a:blip r:embed="rId2"/>
          <a:stretch/>
        </p:blipFill>
        <p:spPr>
          <a:xfrm>
            <a:off x="6300360" y="1545840"/>
            <a:ext cx="2514600" cy="3456000"/>
          </a:xfrm>
          <a:prstGeom prst="rect">
            <a:avLst/>
          </a:prstGeom>
          <a:ln>
            <a:noFill/>
          </a:ln>
        </p:spPr>
      </p:pic>
      <p:pic>
        <p:nvPicPr>
          <p:cNvPr id="148" name="Content Placeholder 3" descr=""/>
          <p:cNvPicPr/>
          <p:nvPr/>
        </p:nvPicPr>
        <p:blipFill>
          <a:blip r:embed="rId3"/>
          <a:stretch/>
        </p:blipFill>
        <p:spPr>
          <a:xfrm>
            <a:off x="7029000" y="5127480"/>
            <a:ext cx="1753560" cy="1379160"/>
          </a:xfrm>
          <a:prstGeom prst="rect">
            <a:avLst/>
          </a:prstGeom>
          <a:ln>
            <a:noFill/>
          </a:ln>
        </p:spPr>
      </p:pic>
    </p:spTree>
  </p:cSld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TextShape 1"/>
          <p:cNvSpPr txBox="1"/>
          <p:nvPr/>
        </p:nvSpPr>
        <p:spPr>
          <a:xfrm>
            <a:off x="-147960" y="1140840"/>
            <a:ext cx="9252000" cy="1469520"/>
          </a:xfrm>
          <a:prstGeom prst="rect">
            <a:avLst/>
          </a:prstGeom>
          <a:noFill/>
          <a:ln>
            <a:noFill/>
          </a:ln>
        </p:spPr>
        <p:txBody>
          <a:bodyPr anchor="ctr"/>
          <a:p>
            <a:pPr algn="ctr">
              <a:lnSpc>
                <a:spcPct val="100000"/>
              </a:lnSpc>
            </a:pPr>
            <a:r>
              <a:rPr b="0" lang="en-US" sz="4400" spc="-1" strike="noStrike">
                <a:solidFill>
                  <a:srgbClr val="000000"/>
                </a:solidFill>
                <a:latin typeface="Arial"/>
              </a:rPr>
              <a:t>Role of practice clinical pharmacist</a:t>
            </a:r>
            <a:endParaRPr b="0" lang="en-US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0" name="TextShape 2"/>
          <p:cNvSpPr txBox="1"/>
          <p:nvPr/>
        </p:nvSpPr>
        <p:spPr>
          <a:xfrm>
            <a:off x="323640" y="2277000"/>
            <a:ext cx="8064360" cy="396000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p>
            <a:pPr marL="457200" indent="-45684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</a:pPr>
            <a:r>
              <a:rPr b="0" lang="en-GB" sz="2400" spc="-1" strike="noStrike">
                <a:solidFill>
                  <a:srgbClr val="000000"/>
                </a:solidFill>
                <a:latin typeface="Arial"/>
              </a:rPr>
              <a:t>Repeat prescriptions/re-authorisation</a:t>
            </a:r>
            <a:endParaRPr b="0" lang="en-GB" sz="2400" spc="-1" strike="noStrike">
              <a:latin typeface="Arial"/>
            </a:endParaRPr>
          </a:p>
          <a:p>
            <a:pPr marL="457200" indent="-45684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</a:pPr>
            <a:r>
              <a:rPr b="0" lang="en-GB" sz="2400" spc="-1" strike="noStrike">
                <a:solidFill>
                  <a:srgbClr val="000000"/>
                </a:solidFill>
                <a:latin typeface="Arial"/>
              </a:rPr>
              <a:t>Dealing with prescription queries</a:t>
            </a:r>
            <a:endParaRPr b="0" lang="en-GB" sz="2400" spc="-1" strike="noStrike">
              <a:latin typeface="Arial"/>
            </a:endParaRPr>
          </a:p>
          <a:p>
            <a:pPr marL="457200" indent="-45684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</a:pPr>
            <a:r>
              <a:rPr b="0" lang="en-GB" sz="2400" spc="-1" strike="noStrike">
                <a:solidFill>
                  <a:srgbClr val="000000"/>
                </a:solidFill>
                <a:latin typeface="Arial"/>
              </a:rPr>
              <a:t>Medication reviews/medicines optimisation</a:t>
            </a:r>
            <a:endParaRPr b="0" lang="en-GB" sz="2400" spc="-1" strike="noStrike">
              <a:latin typeface="Arial"/>
            </a:endParaRPr>
          </a:p>
          <a:p>
            <a:pPr marL="457200" indent="-45684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</a:pPr>
            <a:r>
              <a:rPr b="0" lang="en-GB" sz="2400" spc="-1" strike="noStrike">
                <a:solidFill>
                  <a:srgbClr val="000000"/>
                </a:solidFill>
                <a:latin typeface="Arial"/>
              </a:rPr>
              <a:t>Structured Medication Reviews</a:t>
            </a:r>
            <a:endParaRPr b="0" lang="en-GB" sz="2400" spc="-1" strike="noStrike">
              <a:latin typeface="Arial"/>
            </a:endParaRPr>
          </a:p>
          <a:p>
            <a:pPr marL="457200" indent="-45684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</a:pPr>
            <a:r>
              <a:rPr b="0" lang="en-GB" sz="2400" spc="-1" strike="noStrike">
                <a:solidFill>
                  <a:srgbClr val="000000"/>
                </a:solidFill>
                <a:latin typeface="Arial"/>
              </a:rPr>
              <a:t>Minor ailments</a:t>
            </a:r>
            <a:endParaRPr b="0" lang="en-GB" sz="2400" spc="-1" strike="noStrike">
              <a:latin typeface="Arial"/>
            </a:endParaRPr>
          </a:p>
          <a:p>
            <a:pPr marL="457200" indent="-45684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</a:pPr>
            <a:r>
              <a:rPr b="0" lang="en-GB" sz="2400" spc="-1" strike="noStrike">
                <a:solidFill>
                  <a:srgbClr val="000000"/>
                </a:solidFill>
                <a:latin typeface="Arial"/>
              </a:rPr>
              <a:t>Long-term conditions clinics</a:t>
            </a:r>
            <a:endParaRPr b="0" lang="en-GB" sz="2400" spc="-1" strike="noStrike">
              <a:latin typeface="Arial"/>
            </a:endParaRPr>
          </a:p>
          <a:p>
            <a:pPr marL="457200" indent="-45684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</a:pPr>
            <a:r>
              <a:rPr b="0" lang="en-GB" sz="2400" spc="-1" strike="noStrike">
                <a:solidFill>
                  <a:srgbClr val="000000"/>
                </a:solidFill>
                <a:latin typeface="Arial"/>
              </a:rPr>
              <a:t>Care home patient management</a:t>
            </a:r>
            <a:endParaRPr b="0" lang="en-GB" sz="2400" spc="-1" strike="noStrike">
              <a:latin typeface="Arial"/>
            </a:endParaRPr>
          </a:p>
          <a:p>
            <a:pPr marL="457200" indent="-45684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</a:pPr>
            <a:r>
              <a:rPr b="0" lang="en-GB" sz="2400" spc="-1" strike="noStrike">
                <a:solidFill>
                  <a:srgbClr val="000000"/>
                </a:solidFill>
                <a:latin typeface="Arial"/>
              </a:rPr>
              <a:t>Medication safety- drug alerts</a:t>
            </a:r>
            <a:endParaRPr b="0" lang="en-GB" sz="2400" spc="-1" strike="noStrike">
              <a:latin typeface="Arial"/>
            </a:endParaRPr>
          </a:p>
          <a:p>
            <a:pPr marL="457200" indent="-45684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</a:pPr>
            <a:r>
              <a:rPr b="0" lang="en-GB" sz="2400" spc="-1" strike="noStrike">
                <a:solidFill>
                  <a:srgbClr val="000000"/>
                </a:solidFill>
                <a:latin typeface="Arial"/>
              </a:rPr>
              <a:t>Management of QOF</a:t>
            </a:r>
            <a:endParaRPr b="0" lang="en-GB" sz="24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641"/>
              </a:spcBef>
            </a:pPr>
            <a:endParaRPr b="0" lang="en-GB" sz="2400" spc="-1" strike="noStrike">
              <a:latin typeface="Arial"/>
            </a:endParaRPr>
          </a:p>
        </p:txBody>
      </p:sp>
      <p:pic>
        <p:nvPicPr>
          <p:cNvPr id="151" name="Picture 2" descr=""/>
          <p:cNvPicPr/>
          <p:nvPr/>
        </p:nvPicPr>
        <p:blipFill>
          <a:blip r:embed="rId1"/>
          <a:stretch/>
        </p:blipFill>
        <p:spPr>
          <a:xfrm>
            <a:off x="5531040" y="4437000"/>
            <a:ext cx="2857320" cy="1971360"/>
          </a:xfrm>
          <a:prstGeom prst="rect">
            <a:avLst/>
          </a:prstGeom>
          <a:ln>
            <a:noFill/>
          </a:ln>
        </p:spPr>
      </p:pic>
      <p:pic>
        <p:nvPicPr>
          <p:cNvPr id="152" name="Content Placeholder 3" descr=""/>
          <p:cNvPicPr/>
          <p:nvPr/>
        </p:nvPicPr>
        <p:blipFill>
          <a:blip r:embed="rId2"/>
          <a:stretch/>
        </p:blipFill>
        <p:spPr>
          <a:xfrm>
            <a:off x="6902280" y="2603160"/>
            <a:ext cx="1753560" cy="1379160"/>
          </a:xfrm>
          <a:prstGeom prst="rect">
            <a:avLst/>
          </a:prstGeom>
          <a:ln>
            <a:noFill/>
          </a:ln>
        </p:spPr>
      </p:pic>
    </p:spTree>
  </p:cSld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" name="Content Placeholder 3" descr=""/>
          <p:cNvPicPr/>
          <p:nvPr/>
        </p:nvPicPr>
        <p:blipFill>
          <a:blip r:embed="rId1"/>
          <a:srcRect l="20377" t="11959" r="22371" b="7640"/>
          <a:stretch/>
        </p:blipFill>
        <p:spPr>
          <a:xfrm>
            <a:off x="611640" y="1484640"/>
            <a:ext cx="8352720" cy="5112360"/>
          </a:xfrm>
          <a:prstGeom prst="rect">
            <a:avLst/>
          </a:prstGeom>
          <a:ln>
            <a:noFill/>
          </a:ln>
        </p:spPr>
      </p:pic>
    </p:spTree>
  </p:cSld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CustomShape 1"/>
          <p:cNvSpPr/>
          <p:nvPr/>
        </p:nvSpPr>
        <p:spPr>
          <a:xfrm>
            <a:off x="1011240" y="1233720"/>
            <a:ext cx="5688360" cy="7606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0" lang="en-GB" sz="4400" spc="-1" strike="noStrike">
                <a:solidFill>
                  <a:srgbClr val="000000"/>
                </a:solidFill>
                <a:latin typeface="Calibri"/>
              </a:rPr>
              <a:t>Medicines Optimisation</a:t>
            </a:r>
            <a:endParaRPr b="0" lang="en-GB" sz="4400" spc="-1" strike="noStrike">
              <a:latin typeface="Arial"/>
            </a:endParaRPr>
          </a:p>
        </p:txBody>
      </p:sp>
      <p:pic>
        <p:nvPicPr>
          <p:cNvPr id="155" name="Picture 3" descr=""/>
          <p:cNvPicPr/>
          <p:nvPr/>
        </p:nvPicPr>
        <p:blipFill>
          <a:blip r:embed="rId1"/>
          <a:stretch/>
        </p:blipFill>
        <p:spPr>
          <a:xfrm>
            <a:off x="2695680" y="2205000"/>
            <a:ext cx="3751920" cy="3837600"/>
          </a:xfrm>
          <a:prstGeom prst="rect">
            <a:avLst/>
          </a:prstGeom>
          <a:ln>
            <a:noFill/>
          </a:ln>
        </p:spPr>
      </p:pic>
      <p:sp>
        <p:nvSpPr>
          <p:cNvPr id="156" name="CustomShape 2"/>
          <p:cNvSpPr/>
          <p:nvPr/>
        </p:nvSpPr>
        <p:spPr>
          <a:xfrm>
            <a:off x="6288120" y="2003040"/>
            <a:ext cx="3078000" cy="2798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1" lang="en-GB" sz="1800" spc="-1" strike="noStrike">
                <a:solidFill>
                  <a:srgbClr val="000000"/>
                </a:solidFill>
                <a:latin typeface="Calibri"/>
              </a:rPr>
              <a:t>Medicines Management</a:t>
            </a:r>
            <a:endParaRPr b="0" lang="en-GB" sz="1800" spc="-1" strike="noStrike"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en-GB" sz="1600" spc="-1" strike="noStrike">
                <a:solidFill>
                  <a:srgbClr val="000000"/>
                </a:solidFill>
                <a:latin typeface="Calibri"/>
              </a:rPr>
              <a:t>High Cost Drugs proformas</a:t>
            </a:r>
            <a:endParaRPr b="0" lang="en-GB" sz="1600" spc="-1" strike="noStrike"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en-GB" sz="1600" spc="-1" strike="noStrike">
                <a:solidFill>
                  <a:srgbClr val="000000"/>
                </a:solidFill>
                <a:latin typeface="Calibri"/>
              </a:rPr>
              <a:t>Clinical pathways and medication guidelines</a:t>
            </a:r>
            <a:endParaRPr b="0" lang="en-GB" sz="1600" spc="-1" strike="noStrike"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en-GB" sz="1600" spc="-1" strike="noStrike">
                <a:solidFill>
                  <a:srgbClr val="000000"/>
                </a:solidFill>
                <a:latin typeface="Calibri"/>
              </a:rPr>
              <a:t>Traffic Lights and Grey List</a:t>
            </a:r>
            <a:endParaRPr b="0" lang="en-GB" sz="1600" spc="-1" strike="noStrike"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en-GB" sz="1600" spc="-1" strike="noStrike">
                <a:solidFill>
                  <a:srgbClr val="000000"/>
                </a:solidFill>
                <a:latin typeface="Calibri"/>
              </a:rPr>
              <a:t>Shared Care</a:t>
            </a:r>
            <a:endParaRPr b="0" lang="en-GB" sz="1600" spc="-1" strike="noStrike"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en-GB" sz="1600" spc="-1" strike="noStrike">
                <a:solidFill>
                  <a:srgbClr val="000000"/>
                </a:solidFill>
                <a:latin typeface="Calibri"/>
              </a:rPr>
              <a:t>General Prescribing Guidance</a:t>
            </a:r>
            <a:endParaRPr b="0" lang="en-GB" sz="1600" spc="-1" strike="noStrike"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en-GB" sz="1600" spc="-1" strike="noStrike">
                <a:solidFill>
                  <a:srgbClr val="000000"/>
                </a:solidFill>
                <a:latin typeface="Calibri"/>
              </a:rPr>
              <a:t>Patient Group Directions</a:t>
            </a:r>
            <a:endParaRPr b="0" lang="en-GB" sz="1600" spc="-1" strike="noStrike"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en-GB" sz="1600" spc="-1" strike="noStrike">
                <a:solidFill>
                  <a:srgbClr val="000000"/>
                </a:solidFill>
                <a:latin typeface="Calibri"/>
              </a:rPr>
              <a:t>Newsletters</a:t>
            </a:r>
            <a:endParaRPr b="0" lang="en-GB" sz="1600" spc="-1" strike="noStrike"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en-GB" sz="1600" spc="-1" strike="noStrike">
                <a:solidFill>
                  <a:srgbClr val="000000"/>
                </a:solidFill>
                <a:latin typeface="Calibri"/>
              </a:rPr>
              <a:t>Joint Mid Essex Formulary</a:t>
            </a:r>
            <a:endParaRPr b="0" lang="en-GB" sz="1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GB" sz="1600" spc="-1" strike="noStrike" u="sng">
                <a:solidFill>
                  <a:srgbClr val="0000ff"/>
                </a:solidFill>
                <a:uFillTx/>
                <a:latin typeface="Calibri"/>
                <a:hlinkClick r:id="rId2"/>
              </a:rPr>
              <a:t>www.midessexccg.nhs.uk</a:t>
            </a:r>
            <a:endParaRPr b="0" lang="en-GB" sz="1600" spc="-1" strike="noStrike">
              <a:latin typeface="Arial"/>
            </a:endParaRPr>
          </a:p>
        </p:txBody>
      </p:sp>
      <p:sp>
        <p:nvSpPr>
          <p:cNvPr id="157" name="CustomShape 3"/>
          <p:cNvSpPr/>
          <p:nvPr/>
        </p:nvSpPr>
        <p:spPr>
          <a:xfrm>
            <a:off x="6269400" y="4834440"/>
            <a:ext cx="2801160" cy="18248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1" lang="en-GB" sz="1800" spc="-1" strike="noStrike">
                <a:solidFill>
                  <a:srgbClr val="000000"/>
                </a:solidFill>
                <a:latin typeface="Calibri"/>
              </a:rPr>
              <a:t>Patient safety</a:t>
            </a:r>
            <a:endParaRPr b="0" lang="en-GB" sz="1800" spc="-1" strike="noStrike"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en-GB" sz="1600" spc="-1" strike="noStrike">
                <a:solidFill>
                  <a:srgbClr val="000000"/>
                </a:solidFill>
                <a:latin typeface="Calibri"/>
              </a:rPr>
              <a:t>Review high risk medicines</a:t>
            </a:r>
            <a:endParaRPr b="0" lang="en-GB" sz="1600" spc="-1" strike="noStrike"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en-GB" sz="1600" spc="-1" strike="noStrike">
                <a:solidFill>
                  <a:srgbClr val="000000"/>
                </a:solidFill>
                <a:latin typeface="Calibri"/>
              </a:rPr>
              <a:t>Reduce inappropriate use of antibiotics</a:t>
            </a:r>
            <a:endParaRPr b="0" lang="en-GB" sz="1600" spc="-1" strike="noStrike"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en-GB" sz="1600" spc="-1" strike="noStrike">
                <a:solidFill>
                  <a:srgbClr val="000000"/>
                </a:solidFill>
                <a:latin typeface="Calibri"/>
              </a:rPr>
              <a:t>Eclipse Live-reduce  risk of adverse events</a:t>
            </a:r>
            <a:endParaRPr b="0" lang="en-GB" sz="1600" spc="-1" strike="noStrike"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en-GB" sz="1600" spc="-1" strike="noStrike">
                <a:solidFill>
                  <a:srgbClr val="000000"/>
                </a:solidFill>
                <a:latin typeface="Calibri"/>
              </a:rPr>
              <a:t>Improved communications</a:t>
            </a:r>
            <a:endParaRPr b="0" lang="en-GB" sz="1600" spc="-1" strike="noStrike">
              <a:latin typeface="Arial"/>
            </a:endParaRPr>
          </a:p>
        </p:txBody>
      </p:sp>
      <p:sp>
        <p:nvSpPr>
          <p:cNvPr id="158" name="CustomShape 4"/>
          <p:cNvSpPr/>
          <p:nvPr/>
        </p:nvSpPr>
        <p:spPr>
          <a:xfrm>
            <a:off x="0" y="2197440"/>
            <a:ext cx="3096000" cy="13381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1" lang="en-GB" sz="1800" spc="-1" strike="noStrike">
                <a:solidFill>
                  <a:srgbClr val="000000"/>
                </a:solidFill>
                <a:latin typeface="Calibri"/>
              </a:rPr>
              <a:t>Improved patient experience</a:t>
            </a:r>
            <a:endParaRPr b="0" lang="en-GB" sz="1800" spc="-1" strike="noStrike"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en-GB" sz="1600" spc="-1" strike="noStrike">
                <a:solidFill>
                  <a:srgbClr val="000000"/>
                </a:solidFill>
                <a:latin typeface="Calibri"/>
              </a:rPr>
              <a:t>Support patients with LTC to get the most from  their medicines</a:t>
            </a:r>
            <a:endParaRPr b="0" lang="en-GB" sz="1600" spc="-1" strike="noStrike"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en-GB" sz="1600" spc="-1" strike="noStrike">
                <a:solidFill>
                  <a:srgbClr val="000000"/>
                </a:solidFill>
                <a:latin typeface="Calibri"/>
              </a:rPr>
              <a:t>Polypharmacy reviews</a:t>
            </a:r>
            <a:endParaRPr b="0" lang="en-GB" sz="1600" spc="-1" strike="noStrike"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en-GB" sz="1600" spc="-1" strike="noStrike">
                <a:solidFill>
                  <a:srgbClr val="000000"/>
                </a:solidFill>
                <a:latin typeface="Calibri"/>
              </a:rPr>
              <a:t>Informed choice of medicines</a:t>
            </a:r>
            <a:endParaRPr b="0" lang="en-GB" sz="1600" spc="-1" strike="noStrike">
              <a:latin typeface="Arial"/>
            </a:endParaRPr>
          </a:p>
        </p:txBody>
      </p:sp>
      <p:sp>
        <p:nvSpPr>
          <p:cNvPr id="159" name="CustomShape 5"/>
          <p:cNvSpPr/>
          <p:nvPr/>
        </p:nvSpPr>
        <p:spPr>
          <a:xfrm>
            <a:off x="24840" y="3933000"/>
            <a:ext cx="3567240" cy="23115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1" lang="en-GB" sz="1800" spc="-1" strike="noStrike">
                <a:solidFill>
                  <a:srgbClr val="000000"/>
                </a:solidFill>
                <a:latin typeface="Calibri"/>
              </a:rPr>
              <a:t>Improved Efficiency</a:t>
            </a:r>
            <a:endParaRPr b="0" lang="en-GB" sz="1800" spc="-1" strike="noStrike"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en-GB" sz="1600" spc="-1" strike="noStrike">
                <a:solidFill>
                  <a:srgbClr val="000000"/>
                </a:solidFill>
                <a:latin typeface="Calibri"/>
              </a:rPr>
              <a:t>Cost-effective choice of medi</a:t>
            </a:r>
            <a:r>
              <a:rPr b="0" lang="en-GB" sz="1600" spc="-1" strike="noStrike">
                <a:solidFill>
                  <a:srgbClr val="ffffff"/>
                </a:solidFill>
                <a:latin typeface="Calibri"/>
              </a:rPr>
              <a:t>cines to </a:t>
            </a:r>
            <a:r>
              <a:rPr b="0" lang="en-GB" sz="1600" spc="-1" strike="noStrike">
                <a:solidFill>
                  <a:srgbClr val="000000"/>
                </a:solidFill>
                <a:latin typeface="Calibri"/>
              </a:rPr>
              <a:t>contain costs within budgets</a:t>
            </a:r>
            <a:endParaRPr b="0" lang="en-GB" sz="1600" spc="-1" strike="noStrike"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en-GB" sz="1600" spc="-1" strike="noStrike">
                <a:solidFill>
                  <a:srgbClr val="000000"/>
                </a:solidFill>
                <a:latin typeface="Calibri"/>
              </a:rPr>
              <a:t>Generic medicines</a:t>
            </a:r>
            <a:endParaRPr b="0" lang="en-GB" sz="1600" spc="-1" strike="noStrike"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en-GB" sz="1600" spc="-1" strike="noStrike">
                <a:solidFill>
                  <a:srgbClr val="000000"/>
                </a:solidFill>
                <a:latin typeface="Calibri"/>
              </a:rPr>
              <a:t>National guidelines e.g. NICE CG/</a:t>
            </a:r>
            <a:r>
              <a:rPr b="0" lang="en-GB" sz="1600" spc="-1" strike="noStrike">
                <a:solidFill>
                  <a:srgbClr val="ffffff"/>
                </a:solidFill>
                <a:latin typeface="Calibri"/>
              </a:rPr>
              <a:t>TA</a:t>
            </a:r>
            <a:endParaRPr b="0" lang="en-GB" sz="1600" spc="-1" strike="noStrike"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en-GB" sz="1600" spc="-1" strike="noStrike">
                <a:solidFill>
                  <a:srgbClr val="000000"/>
                </a:solidFill>
                <a:latin typeface="Calibri"/>
              </a:rPr>
              <a:t>Reduce wasted medicines</a:t>
            </a:r>
            <a:endParaRPr b="0" lang="en-GB" sz="1600" spc="-1" strike="noStrike"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en-GB" sz="1600" spc="-1" strike="noStrike">
                <a:solidFill>
                  <a:srgbClr val="000000"/>
                </a:solidFill>
                <a:latin typeface="Calibri"/>
              </a:rPr>
              <a:t>Partnerships in care-wider primary care team including pharmacy, social and voluntary sector</a:t>
            </a:r>
            <a:endParaRPr b="0" lang="en-GB" sz="1600" spc="-1" strike="noStrike">
              <a:latin typeface="Arial"/>
            </a:endParaRPr>
          </a:p>
        </p:txBody>
      </p:sp>
    </p:spTree>
  </p:cSld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TextShape 1"/>
          <p:cNvSpPr txBox="1"/>
          <p:nvPr/>
        </p:nvSpPr>
        <p:spPr>
          <a:xfrm>
            <a:off x="133200" y="871560"/>
            <a:ext cx="8877240" cy="1142640"/>
          </a:xfrm>
          <a:prstGeom prst="rect">
            <a:avLst/>
          </a:prstGeom>
          <a:noFill/>
          <a:ln>
            <a:noFill/>
          </a:ln>
        </p:spPr>
        <p:txBody>
          <a:bodyPr anchor="ctr">
            <a:normAutofit/>
          </a:bodyPr>
          <a:p>
            <a:pPr algn="ctr">
              <a:lnSpc>
                <a:spcPct val="100000"/>
              </a:lnSpc>
            </a:pPr>
            <a:r>
              <a:rPr b="0" lang="en-US" sz="4400" spc="-1" strike="noStrike">
                <a:solidFill>
                  <a:srgbClr val="000000"/>
                </a:solidFill>
                <a:latin typeface="Arial"/>
              </a:rPr>
              <a:t>Get the most from your medicines</a:t>
            </a:r>
            <a:endParaRPr b="0" lang="en-US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1" name="CustomShape 2"/>
          <p:cNvSpPr/>
          <p:nvPr/>
        </p:nvSpPr>
        <p:spPr>
          <a:xfrm>
            <a:off x="468360" y="2276640"/>
            <a:ext cx="3526920" cy="4568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62" name="CustomShape 3"/>
          <p:cNvSpPr/>
          <p:nvPr/>
        </p:nvSpPr>
        <p:spPr>
          <a:xfrm>
            <a:off x="434520" y="2008800"/>
            <a:ext cx="4462920" cy="44434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marL="343080" indent="-342720">
              <a:lnSpc>
                <a:spcPct val="100000"/>
              </a:lnSpc>
              <a:spcBef>
                <a:spcPts val="1199"/>
              </a:spcBef>
              <a:buClr>
                <a:srgbClr val="000000"/>
              </a:buClr>
              <a:buFont typeface="Wingdings" charset="2"/>
              <a:buChar char=""/>
            </a:pPr>
            <a:r>
              <a:rPr b="0" lang="en-GB" sz="2400" spc="-1" strike="noStrike">
                <a:solidFill>
                  <a:srgbClr val="000000"/>
                </a:solidFill>
                <a:latin typeface="Arial"/>
              </a:rPr>
              <a:t>Review prescribed medicines with your doctor or pharmacist</a:t>
            </a:r>
            <a:endParaRPr b="0" lang="en-GB" sz="2400" spc="-1" strike="noStrike">
              <a:latin typeface="Arial"/>
            </a:endParaRPr>
          </a:p>
          <a:p>
            <a:pPr marL="343080" indent="-342720">
              <a:lnSpc>
                <a:spcPct val="100000"/>
              </a:lnSpc>
              <a:spcBef>
                <a:spcPts val="1199"/>
              </a:spcBef>
              <a:buClr>
                <a:srgbClr val="000000"/>
              </a:buClr>
              <a:buFont typeface="Wingdings" charset="2"/>
              <a:buChar char=""/>
            </a:pPr>
            <a:r>
              <a:rPr b="0" lang="en-GB" sz="2400" spc="-1" strike="noStrike">
                <a:solidFill>
                  <a:srgbClr val="000000"/>
                </a:solidFill>
                <a:latin typeface="Arial"/>
              </a:rPr>
              <a:t>Take medicines as prescribed</a:t>
            </a:r>
            <a:endParaRPr b="0" lang="en-GB" sz="2400" spc="-1" strike="noStrike">
              <a:latin typeface="Arial"/>
            </a:endParaRPr>
          </a:p>
          <a:p>
            <a:pPr marL="343080" indent="-342720">
              <a:lnSpc>
                <a:spcPct val="100000"/>
              </a:lnSpc>
              <a:spcBef>
                <a:spcPts val="1199"/>
              </a:spcBef>
              <a:buClr>
                <a:srgbClr val="000000"/>
              </a:buClr>
              <a:buFont typeface="Wingdings" charset="2"/>
              <a:buChar char=""/>
            </a:pPr>
            <a:r>
              <a:rPr b="0" lang="en-GB" sz="2400" spc="-1" strike="noStrike">
                <a:solidFill>
                  <a:srgbClr val="000000"/>
                </a:solidFill>
                <a:latin typeface="Arial"/>
              </a:rPr>
              <a:t>Don’t order what you don’t need</a:t>
            </a:r>
            <a:endParaRPr b="0" lang="en-GB" sz="2400" spc="-1" strike="noStrike">
              <a:latin typeface="Arial"/>
            </a:endParaRPr>
          </a:p>
          <a:p>
            <a:pPr marL="343080" indent="-342720">
              <a:lnSpc>
                <a:spcPct val="100000"/>
              </a:lnSpc>
              <a:spcBef>
                <a:spcPts val="1199"/>
              </a:spcBef>
              <a:buClr>
                <a:srgbClr val="000000"/>
              </a:buClr>
              <a:buFont typeface="Wingdings" charset="2"/>
              <a:buChar char=""/>
            </a:pPr>
            <a:r>
              <a:rPr b="0" lang="en-GB" sz="2400" spc="-1" strike="noStrike">
                <a:solidFill>
                  <a:srgbClr val="000000"/>
                </a:solidFill>
                <a:latin typeface="Arial"/>
              </a:rPr>
              <a:t>Don’t order what you are not taking</a:t>
            </a:r>
            <a:endParaRPr b="0" lang="en-GB" sz="24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1400"/>
              </a:spcBef>
            </a:pPr>
            <a:endParaRPr b="0" lang="en-GB" sz="2400" spc="-1" strike="noStrike">
              <a:latin typeface="Arial"/>
            </a:endParaRPr>
          </a:p>
        </p:txBody>
      </p:sp>
      <p:pic>
        <p:nvPicPr>
          <p:cNvPr id="163" name="" descr=""/>
          <p:cNvPicPr/>
          <p:nvPr/>
        </p:nvPicPr>
        <p:blipFill>
          <a:blip r:embed="rId1"/>
          <a:stretch/>
        </p:blipFill>
        <p:spPr>
          <a:xfrm>
            <a:off x="5194440" y="2413080"/>
            <a:ext cx="3340080" cy="3111480"/>
          </a:xfrm>
          <a:prstGeom prst="rect">
            <a:avLst/>
          </a:prstGeom>
          <a:ln>
            <a:noFill/>
          </a:ln>
        </p:spPr>
      </p:pic>
    </p:spTree>
  </p:cSld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TextShape 1"/>
          <p:cNvSpPr txBox="1"/>
          <p:nvPr/>
        </p:nvSpPr>
        <p:spPr>
          <a:xfrm>
            <a:off x="380880" y="1772640"/>
            <a:ext cx="8381520" cy="1142640"/>
          </a:xfrm>
          <a:prstGeom prst="rect">
            <a:avLst/>
          </a:prstGeom>
          <a:noFill/>
          <a:ln>
            <a:noFill/>
          </a:ln>
        </p:spPr>
        <p:txBody>
          <a:bodyPr anchor="ctr">
            <a:normAutofit/>
          </a:bodyPr>
          <a:p>
            <a:pPr algn="ctr">
              <a:lnSpc>
                <a:spcPct val="100000"/>
              </a:lnSpc>
            </a:pPr>
            <a:r>
              <a:rPr b="0" lang="en-US" sz="4400" spc="-1" strike="noStrike">
                <a:solidFill>
                  <a:srgbClr val="000000"/>
                </a:solidFill>
                <a:latin typeface="Arial"/>
              </a:rPr>
              <a:t>Get to know your pharmacist</a:t>
            </a:r>
            <a:br/>
            <a:r>
              <a:rPr b="1" lang="en-US" sz="6000" spc="-1" strike="noStrike">
                <a:solidFill>
                  <a:srgbClr val="000000"/>
                </a:solidFill>
                <a:latin typeface="Arial"/>
              </a:rPr>
              <a:t> </a:t>
            </a:r>
            <a:endParaRPr b="0" lang="en-US" sz="60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5" name="TextShape 2"/>
          <p:cNvSpPr txBox="1"/>
          <p:nvPr/>
        </p:nvSpPr>
        <p:spPr>
          <a:xfrm>
            <a:off x="546120" y="4941000"/>
            <a:ext cx="8381520" cy="129564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p>
            <a:pPr algn="ctr">
              <a:lnSpc>
                <a:spcPct val="100000"/>
              </a:lnSpc>
              <a:spcBef>
                <a:spcPts val="1001"/>
              </a:spcBef>
            </a:pPr>
            <a:r>
              <a:rPr b="0" lang="en-GB" sz="5000" spc="-1" strike="noStrike">
                <a:solidFill>
                  <a:srgbClr val="808080"/>
                </a:solidFill>
                <a:latin typeface="Arial"/>
              </a:rPr>
              <a:t>Paula Wilkinson</a:t>
            </a:r>
            <a:endParaRPr b="0" lang="en-GB" sz="5000" spc="-1" strike="noStrike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001"/>
              </a:spcBef>
            </a:pPr>
            <a:r>
              <a:rPr b="0" lang="en-GB" sz="5000" spc="-1" strike="noStrike">
                <a:solidFill>
                  <a:srgbClr val="808080"/>
                </a:solidFill>
                <a:latin typeface="Arial"/>
              </a:rPr>
              <a:t>Chief Pharmacist</a:t>
            </a:r>
            <a:endParaRPr b="0" lang="en-GB" sz="5000" spc="-1" strike="noStrike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001"/>
              </a:spcBef>
            </a:pPr>
            <a:r>
              <a:rPr b="0" lang="en-GB" sz="5000" spc="-1" strike="noStrike" u="sng">
                <a:solidFill>
                  <a:srgbClr val="000080"/>
                </a:solidFill>
                <a:uFillTx/>
                <a:latin typeface="Arial"/>
                <a:hlinkClick r:id="rId1"/>
              </a:rPr>
              <a:t>Paula.Wilkinson@nhs.net</a:t>
            </a:r>
            <a:endParaRPr b="0" lang="en-GB" sz="5000" spc="-1" strike="noStrike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001"/>
              </a:spcBef>
            </a:pPr>
            <a:r>
              <a:rPr b="0" lang="en-GB" sz="5000" spc="-1" strike="noStrike">
                <a:solidFill>
                  <a:srgbClr val="808080"/>
                </a:solidFill>
                <a:latin typeface="Arial"/>
              </a:rPr>
              <a:t>01245 398729</a:t>
            </a:r>
            <a:endParaRPr b="0" lang="en-GB" sz="5000" spc="-1" strike="noStrike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001"/>
              </a:spcBef>
            </a:pPr>
            <a:r>
              <a:rPr b="0" lang="en-GB" sz="5000" spc="-1" strike="noStrike">
                <a:solidFill>
                  <a:srgbClr val="808080"/>
                </a:solidFill>
                <a:latin typeface="Arial"/>
              </a:rPr>
              <a:t>07983156583</a:t>
            </a:r>
            <a:endParaRPr b="0" lang="en-GB" sz="5000" spc="-1" strike="noStrike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479"/>
              </a:spcBef>
            </a:pPr>
            <a:endParaRPr b="0" lang="en-GB" sz="5000" spc="-1" strike="noStrike">
              <a:latin typeface="Arial"/>
            </a:endParaRPr>
          </a:p>
        </p:txBody>
      </p:sp>
      <p:pic>
        <p:nvPicPr>
          <p:cNvPr id="166" name="Picture 2" descr=""/>
          <p:cNvPicPr/>
          <p:nvPr/>
        </p:nvPicPr>
        <p:blipFill>
          <a:blip r:embed="rId2"/>
          <a:stretch/>
        </p:blipFill>
        <p:spPr>
          <a:xfrm>
            <a:off x="4491000" y="-5543640"/>
            <a:ext cx="3809520" cy="742680"/>
          </a:xfrm>
          <a:prstGeom prst="rect">
            <a:avLst/>
          </a:prstGeom>
          <a:ln>
            <a:noFill/>
          </a:ln>
        </p:spPr>
      </p:pic>
      <p:pic>
        <p:nvPicPr>
          <p:cNvPr id="167" name="Picture 3" descr=""/>
          <p:cNvPicPr/>
          <p:nvPr/>
        </p:nvPicPr>
        <p:blipFill>
          <a:blip r:embed="rId3"/>
          <a:stretch/>
        </p:blipFill>
        <p:spPr>
          <a:xfrm>
            <a:off x="1911240" y="2709000"/>
            <a:ext cx="5544360" cy="1100520"/>
          </a:xfrm>
          <a:prstGeom prst="rect">
            <a:avLst/>
          </a:prstGeom>
          <a:ln>
            <a:noFill/>
          </a:ln>
        </p:spPr>
      </p:pic>
      <p:sp>
        <p:nvSpPr>
          <p:cNvPr id="168" name="CustomShape 3"/>
          <p:cNvSpPr/>
          <p:nvPr/>
        </p:nvSpPr>
        <p:spPr>
          <a:xfrm>
            <a:off x="1475640" y="3933000"/>
            <a:ext cx="6120360" cy="6390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0" lang="en-GB" sz="3600" spc="-1" strike="noStrike">
                <a:solidFill>
                  <a:srgbClr val="000000"/>
                </a:solidFill>
                <a:latin typeface="Calibri"/>
              </a:rPr>
              <a:t>You will be taking good advice!</a:t>
            </a:r>
            <a:endParaRPr b="0" lang="en-GB" sz="3600" spc="-1" strike="noStrike">
              <a:latin typeface="Arial"/>
            </a:endParaRPr>
          </a:p>
        </p:txBody>
      </p:sp>
    </p:spTree>
  </p:cSld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TextShape 1"/>
          <p:cNvSpPr txBox="1"/>
          <p:nvPr/>
        </p:nvSpPr>
        <p:spPr>
          <a:xfrm>
            <a:off x="467640" y="76464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anchor="ctr"/>
          <a:p>
            <a:pPr algn="ctr">
              <a:lnSpc>
                <a:spcPct val="100000"/>
              </a:lnSpc>
            </a:pPr>
            <a:r>
              <a:rPr b="0" lang="en-US" sz="4400" spc="-1" strike="noStrike">
                <a:solidFill>
                  <a:srgbClr val="000000"/>
                </a:solidFill>
                <a:latin typeface="Arial"/>
              </a:rPr>
              <a:t>Becoming a pharmacist</a:t>
            </a:r>
            <a:endParaRPr b="0" lang="en-US" sz="4400" spc="-1" strike="noStrike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92" name="Content Placeholder 3" descr=""/>
          <p:cNvPicPr/>
          <p:nvPr/>
        </p:nvPicPr>
        <p:blipFill>
          <a:blip r:embed="rId1"/>
          <a:srcRect l="46073" t="28439" r="29128" b="18227"/>
          <a:stretch/>
        </p:blipFill>
        <p:spPr>
          <a:xfrm>
            <a:off x="2195640" y="1772640"/>
            <a:ext cx="4176000" cy="4320000"/>
          </a:xfrm>
          <a:prstGeom prst="rect">
            <a:avLst/>
          </a:prstGeom>
          <a:ln>
            <a:noFill/>
          </a:ln>
        </p:spPr>
      </p:pic>
      <p:pic>
        <p:nvPicPr>
          <p:cNvPr id="93" name="Picture 2" descr=""/>
          <p:cNvPicPr/>
          <p:nvPr/>
        </p:nvPicPr>
        <p:blipFill>
          <a:blip r:embed="rId2"/>
          <a:stretch/>
        </p:blipFill>
        <p:spPr>
          <a:xfrm>
            <a:off x="6084000" y="5050440"/>
            <a:ext cx="2161800" cy="1209240"/>
          </a:xfrm>
          <a:prstGeom prst="rect">
            <a:avLst/>
          </a:prstGeom>
          <a:ln>
            <a:noFill/>
          </a:ln>
        </p:spPr>
      </p:pic>
      <p:sp>
        <p:nvSpPr>
          <p:cNvPr id="94" name="CustomShape 2"/>
          <p:cNvSpPr/>
          <p:nvPr/>
        </p:nvSpPr>
        <p:spPr>
          <a:xfrm>
            <a:off x="2306880" y="6260040"/>
            <a:ext cx="3753360" cy="3646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/>
          <a:p>
            <a:pPr>
              <a:lnSpc>
                <a:spcPct val="100000"/>
              </a:lnSpc>
            </a:pPr>
            <a:r>
              <a:rPr b="0" lang="en-GB" sz="1800" spc="-1" strike="noStrike">
                <a:solidFill>
                  <a:srgbClr val="000000"/>
                </a:solidFill>
                <a:latin typeface="Calibri"/>
              </a:rPr>
              <a:t>https://www.pharmacyregulation.org/</a:t>
            </a:r>
            <a:endParaRPr b="0" lang="en-GB" sz="1800" spc="-1" strike="noStrike">
              <a:latin typeface="Arial"/>
            </a:endParaRPr>
          </a:p>
        </p:txBody>
      </p:sp>
      <p:sp>
        <p:nvSpPr>
          <p:cNvPr id="95" name="CustomShape 3"/>
          <p:cNvSpPr/>
          <p:nvPr/>
        </p:nvSpPr>
        <p:spPr>
          <a:xfrm>
            <a:off x="4419720" y="3276720"/>
            <a:ext cx="304560" cy="3045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96" name="Picture 4" descr=""/>
          <p:cNvPicPr/>
          <p:nvPr/>
        </p:nvPicPr>
        <p:blipFill>
          <a:blip r:embed="rId3"/>
          <a:stretch/>
        </p:blipFill>
        <p:spPr>
          <a:xfrm>
            <a:off x="179640" y="1722240"/>
            <a:ext cx="1838160" cy="183816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3" dur="indefinite" restart="never" nodeType="tmRoot">
          <p:childTnLst>
            <p:seq>
              <p:cTn id="4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TextShape 1"/>
          <p:cNvSpPr txBox="1"/>
          <p:nvPr/>
        </p:nvSpPr>
        <p:spPr>
          <a:xfrm>
            <a:off x="467640" y="134064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anchor="ctr">
            <a:normAutofit/>
          </a:bodyPr>
          <a:p>
            <a:pPr algn="ctr">
              <a:lnSpc>
                <a:spcPct val="100000"/>
              </a:lnSpc>
            </a:pPr>
            <a:r>
              <a:rPr b="0" lang="en-US" sz="4400" spc="-1" strike="noStrike">
                <a:solidFill>
                  <a:srgbClr val="000000"/>
                </a:solidFill>
                <a:latin typeface="Arial"/>
              </a:rPr>
              <a:t>Post-graduate study</a:t>
            </a:r>
            <a:br/>
            <a:endParaRPr b="0" lang="en-US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8" name="TextShape 2"/>
          <p:cNvSpPr txBox="1"/>
          <p:nvPr/>
        </p:nvSpPr>
        <p:spPr>
          <a:xfrm>
            <a:off x="395640" y="1989000"/>
            <a:ext cx="8229240" cy="374400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p>
            <a:pPr>
              <a:lnSpc>
                <a:spcPct val="100000"/>
              </a:lnSpc>
              <a:spcBef>
                <a:spcPts val="641"/>
              </a:spcBef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3200" spc="-1" strike="noStrike">
                <a:solidFill>
                  <a:srgbClr val="000000"/>
                </a:solidFill>
                <a:latin typeface="Arial"/>
              </a:rPr>
              <a:t>Diploma in clinical pharmacy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3200" spc="-1" strike="noStrike">
                <a:solidFill>
                  <a:srgbClr val="000000"/>
                </a:solidFill>
                <a:latin typeface="Arial"/>
              </a:rPr>
              <a:t>Masters in clinical pharmacy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3200" spc="-1" strike="noStrike">
                <a:solidFill>
                  <a:srgbClr val="000000"/>
                </a:solidFill>
                <a:latin typeface="Arial"/>
              </a:rPr>
              <a:t>Independent prescriber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3200" spc="-1" strike="noStrike">
                <a:solidFill>
                  <a:srgbClr val="000000"/>
                </a:solidFill>
                <a:latin typeface="Arial"/>
              </a:rPr>
              <a:t>Advanced Clinical Practitioner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3200" spc="-1" strike="noStrike">
                <a:solidFill>
                  <a:srgbClr val="000000"/>
                </a:solidFill>
                <a:latin typeface="Arial"/>
              </a:rPr>
              <a:t>Advanced Practice Framework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3200" spc="-1" strike="noStrike">
                <a:solidFill>
                  <a:srgbClr val="000000"/>
                </a:solidFill>
                <a:latin typeface="Arial"/>
              </a:rPr>
              <a:t>Member of Faculty-Royal Pharmaceutical Society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3200" spc="-1" strike="noStrike">
                <a:solidFill>
                  <a:srgbClr val="000000"/>
                </a:solidFill>
                <a:latin typeface="Arial"/>
              </a:rPr>
              <a:t>Consultant Pharmacist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99" name="Picture 4" descr=""/>
          <p:cNvPicPr/>
          <p:nvPr/>
        </p:nvPicPr>
        <p:blipFill>
          <a:blip r:embed="rId1"/>
          <a:stretch/>
        </p:blipFill>
        <p:spPr>
          <a:xfrm>
            <a:off x="6012000" y="2296440"/>
            <a:ext cx="1967400" cy="226476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5" dur="indefinite" restart="never" nodeType="tmRoot">
          <p:childTnLst>
            <p:seq>
              <p:cTn id="6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TextShape 1"/>
          <p:cNvSpPr txBox="1"/>
          <p:nvPr/>
        </p:nvSpPr>
        <p:spPr>
          <a:xfrm>
            <a:off x="0" y="33264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anchor="ctr"/>
          <a:p>
            <a:pPr algn="ctr">
              <a:lnSpc>
                <a:spcPct val="100000"/>
              </a:lnSpc>
            </a:pPr>
            <a:r>
              <a:rPr b="0" lang="en-US" sz="4400" spc="-1" strike="noStrike">
                <a:solidFill>
                  <a:srgbClr val="000000"/>
                </a:solidFill>
                <a:latin typeface="Arial"/>
              </a:rPr>
              <a:t>Clinical Pharmacist roles</a:t>
            </a:r>
            <a:endParaRPr b="0" lang="en-US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1" name="CustomShape 2"/>
          <p:cNvSpPr/>
          <p:nvPr/>
        </p:nvSpPr>
        <p:spPr>
          <a:xfrm>
            <a:off x="1700280" y="1299600"/>
            <a:ext cx="2232000" cy="1656000"/>
          </a:xfrm>
          <a:prstGeom prst="ellipse">
            <a:avLst/>
          </a:prstGeom>
          <a:ln>
            <a:solidFill>
              <a:srgbClr val="98b855"/>
            </a:solidFill>
            <a:round/>
          </a:ln>
          <a:effectLst>
            <a:outerShdw blurRad="40000" dir="5400000" dist="2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/>
        </p:style>
        <p:txBody>
          <a:bodyPr lIns="90000" rIns="90000" tIns="45000" bIns="45000" anchor="ctr"/>
          <a:p>
            <a:pPr algn="ctr">
              <a:lnSpc>
                <a:spcPct val="100000"/>
              </a:lnSpc>
            </a:pPr>
            <a:r>
              <a:rPr b="0" lang="en-GB" sz="1800" spc="-1" strike="noStrike">
                <a:solidFill>
                  <a:srgbClr val="000000"/>
                </a:solidFill>
                <a:latin typeface="Calibri"/>
              </a:rPr>
              <a:t>Community</a:t>
            </a:r>
            <a:endParaRPr b="0" lang="en-GB" sz="1800" spc="-1" strike="noStrike">
              <a:latin typeface="Arial"/>
            </a:endParaRPr>
          </a:p>
        </p:txBody>
      </p:sp>
      <p:sp>
        <p:nvSpPr>
          <p:cNvPr id="102" name="CustomShape 3"/>
          <p:cNvSpPr/>
          <p:nvPr/>
        </p:nvSpPr>
        <p:spPr>
          <a:xfrm>
            <a:off x="395640" y="4509000"/>
            <a:ext cx="2232000" cy="1656000"/>
          </a:xfrm>
          <a:prstGeom prst="ellipse">
            <a:avLst/>
          </a:prstGeom>
          <a:ln>
            <a:solidFill>
              <a:srgbClr val="98b855"/>
            </a:solidFill>
            <a:round/>
          </a:ln>
          <a:effectLst>
            <a:outerShdw blurRad="40000" dir="5400000" dist="2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/>
        </p:style>
        <p:txBody>
          <a:bodyPr lIns="90000" rIns="90000" tIns="45000" bIns="45000" anchor="ctr"/>
          <a:p>
            <a:pPr algn="ctr">
              <a:lnSpc>
                <a:spcPct val="100000"/>
              </a:lnSpc>
            </a:pPr>
            <a:r>
              <a:rPr b="0" lang="en-GB" sz="1800" spc="-1" strike="noStrike">
                <a:solidFill>
                  <a:srgbClr val="000000"/>
                </a:solidFill>
                <a:latin typeface="Calibri"/>
              </a:rPr>
              <a:t>Ambulance</a:t>
            </a:r>
            <a:endParaRPr b="0" lang="en-GB" sz="1800" spc="-1" strike="noStrike">
              <a:latin typeface="Arial"/>
            </a:endParaRPr>
          </a:p>
        </p:txBody>
      </p:sp>
      <p:sp>
        <p:nvSpPr>
          <p:cNvPr id="103" name="CustomShape 4"/>
          <p:cNvSpPr/>
          <p:nvPr/>
        </p:nvSpPr>
        <p:spPr>
          <a:xfrm>
            <a:off x="4086360" y="1180800"/>
            <a:ext cx="2232000" cy="1656000"/>
          </a:xfrm>
          <a:prstGeom prst="ellipse">
            <a:avLst/>
          </a:prstGeom>
          <a:ln>
            <a:solidFill>
              <a:srgbClr val="98b855"/>
            </a:solidFill>
            <a:round/>
          </a:ln>
          <a:effectLst>
            <a:outerShdw blurRad="40000" dir="5400000" dist="2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/>
        </p:style>
        <p:txBody>
          <a:bodyPr lIns="90000" rIns="90000" tIns="45000" bIns="45000" anchor="ctr"/>
          <a:p>
            <a:pPr algn="ctr">
              <a:lnSpc>
                <a:spcPct val="100000"/>
              </a:lnSpc>
            </a:pPr>
            <a:r>
              <a:rPr b="0" lang="en-GB" sz="1800" spc="-1" strike="noStrike">
                <a:solidFill>
                  <a:srgbClr val="000000"/>
                </a:solidFill>
                <a:latin typeface="Calibri"/>
              </a:rPr>
              <a:t>Hospital</a:t>
            </a:r>
            <a:endParaRPr b="0" lang="en-GB" sz="1800" spc="-1" strike="noStrike">
              <a:latin typeface="Arial"/>
            </a:endParaRPr>
          </a:p>
        </p:txBody>
      </p:sp>
      <p:sp>
        <p:nvSpPr>
          <p:cNvPr id="104" name="CustomShape 5"/>
          <p:cNvSpPr/>
          <p:nvPr/>
        </p:nvSpPr>
        <p:spPr>
          <a:xfrm>
            <a:off x="4791240" y="5112000"/>
            <a:ext cx="2232000" cy="1656000"/>
          </a:xfrm>
          <a:prstGeom prst="ellipse">
            <a:avLst/>
          </a:prstGeom>
          <a:ln>
            <a:solidFill>
              <a:srgbClr val="98b855"/>
            </a:solidFill>
            <a:round/>
          </a:ln>
          <a:effectLst>
            <a:outerShdw blurRad="40000" dir="5400000" dist="2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/>
        </p:style>
        <p:txBody>
          <a:bodyPr lIns="90000" rIns="90000" tIns="45000" bIns="45000" anchor="ctr"/>
          <a:p>
            <a:pPr algn="ctr">
              <a:lnSpc>
                <a:spcPct val="100000"/>
              </a:lnSpc>
            </a:pPr>
            <a:r>
              <a:rPr b="0" lang="en-GB" sz="1800" spc="-1" strike="noStrike">
                <a:solidFill>
                  <a:srgbClr val="000000"/>
                </a:solidFill>
                <a:latin typeface="Calibri"/>
              </a:rPr>
              <a:t>Prison</a:t>
            </a:r>
            <a:endParaRPr b="0" lang="en-GB" sz="1800" spc="-1" strike="noStrike">
              <a:latin typeface="Arial"/>
            </a:endParaRPr>
          </a:p>
        </p:txBody>
      </p:sp>
      <p:sp>
        <p:nvSpPr>
          <p:cNvPr id="105" name="CustomShape 6"/>
          <p:cNvSpPr/>
          <p:nvPr/>
        </p:nvSpPr>
        <p:spPr>
          <a:xfrm>
            <a:off x="2548440" y="5112000"/>
            <a:ext cx="2232000" cy="1656000"/>
          </a:xfrm>
          <a:prstGeom prst="ellipse">
            <a:avLst/>
          </a:prstGeom>
          <a:ln>
            <a:solidFill>
              <a:srgbClr val="98b855"/>
            </a:solidFill>
            <a:round/>
          </a:ln>
          <a:effectLst>
            <a:outerShdw blurRad="40000" dir="5400000" dist="2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/>
        </p:style>
        <p:txBody>
          <a:bodyPr lIns="90000" rIns="90000" tIns="45000" bIns="45000" anchor="ctr"/>
          <a:p>
            <a:pPr algn="ctr">
              <a:lnSpc>
                <a:spcPct val="100000"/>
              </a:lnSpc>
            </a:pPr>
            <a:r>
              <a:rPr b="0" lang="en-GB" sz="1800" spc="-1" strike="noStrike">
                <a:solidFill>
                  <a:srgbClr val="000000"/>
                </a:solidFill>
                <a:latin typeface="Calibri"/>
              </a:rPr>
              <a:t>Police Custody</a:t>
            </a:r>
            <a:endParaRPr b="0" lang="en-GB" sz="1800" spc="-1" strike="noStrike">
              <a:latin typeface="Arial"/>
            </a:endParaRPr>
          </a:p>
        </p:txBody>
      </p:sp>
      <p:sp>
        <p:nvSpPr>
          <p:cNvPr id="106" name="CustomShape 7"/>
          <p:cNvSpPr/>
          <p:nvPr/>
        </p:nvSpPr>
        <p:spPr>
          <a:xfrm>
            <a:off x="6300360" y="3828240"/>
            <a:ext cx="2232000" cy="1656000"/>
          </a:xfrm>
          <a:prstGeom prst="ellipse">
            <a:avLst/>
          </a:prstGeom>
          <a:ln>
            <a:solidFill>
              <a:srgbClr val="98b855"/>
            </a:solidFill>
            <a:round/>
          </a:ln>
          <a:effectLst>
            <a:outerShdw blurRad="40000" dir="5400000" dist="2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/>
        </p:style>
        <p:txBody>
          <a:bodyPr lIns="90000" rIns="90000" tIns="45000" bIns="45000" anchor="ctr"/>
          <a:p>
            <a:pPr algn="ctr">
              <a:lnSpc>
                <a:spcPct val="100000"/>
              </a:lnSpc>
            </a:pPr>
            <a:r>
              <a:rPr b="0" lang="en-GB" sz="1800" spc="-1" strike="noStrike">
                <a:solidFill>
                  <a:srgbClr val="000000"/>
                </a:solidFill>
                <a:latin typeface="Calibri"/>
              </a:rPr>
              <a:t>Primary Care (CCG)</a:t>
            </a:r>
            <a:endParaRPr b="0" lang="en-GB" sz="1800" spc="-1" strike="noStrike">
              <a:latin typeface="Arial"/>
            </a:endParaRPr>
          </a:p>
        </p:txBody>
      </p:sp>
      <p:sp>
        <p:nvSpPr>
          <p:cNvPr id="107" name="CustomShape 8"/>
          <p:cNvSpPr/>
          <p:nvPr/>
        </p:nvSpPr>
        <p:spPr>
          <a:xfrm>
            <a:off x="6084000" y="1917360"/>
            <a:ext cx="2232000" cy="1839240"/>
          </a:xfrm>
          <a:prstGeom prst="ellipse">
            <a:avLst/>
          </a:prstGeom>
          <a:ln>
            <a:solidFill>
              <a:srgbClr val="98b855"/>
            </a:solidFill>
            <a:round/>
          </a:ln>
          <a:effectLst>
            <a:outerShdw blurRad="40000" dir="5400000" dist="2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/>
        </p:style>
        <p:txBody>
          <a:bodyPr lIns="90000" rIns="90000" tIns="45000" bIns="45000" anchor="ctr"/>
          <a:p>
            <a:pPr algn="ctr">
              <a:lnSpc>
                <a:spcPct val="100000"/>
              </a:lnSpc>
            </a:pPr>
            <a:r>
              <a:rPr b="0" lang="en-GB" sz="1800" spc="-1" strike="noStrike">
                <a:solidFill>
                  <a:srgbClr val="000000"/>
                </a:solidFill>
                <a:latin typeface="Calibri"/>
              </a:rPr>
              <a:t>General Practice</a:t>
            </a:r>
            <a:endParaRPr b="0" lang="en-GB" sz="1800" spc="-1" strike="noStrike">
              <a:latin typeface="Arial"/>
            </a:endParaRPr>
          </a:p>
        </p:txBody>
      </p:sp>
      <p:pic>
        <p:nvPicPr>
          <p:cNvPr id="108" name="Picture 2" descr=""/>
          <p:cNvPicPr/>
          <p:nvPr/>
        </p:nvPicPr>
        <p:blipFill>
          <a:blip r:embed="rId1"/>
          <a:stretch/>
        </p:blipFill>
        <p:spPr>
          <a:xfrm>
            <a:off x="3632040" y="2837160"/>
            <a:ext cx="1882080" cy="2203920"/>
          </a:xfrm>
          <a:prstGeom prst="rect">
            <a:avLst/>
          </a:prstGeom>
          <a:ln>
            <a:noFill/>
          </a:ln>
        </p:spPr>
      </p:pic>
      <p:sp>
        <p:nvSpPr>
          <p:cNvPr id="109" name="CustomShape 9"/>
          <p:cNvSpPr/>
          <p:nvPr/>
        </p:nvSpPr>
        <p:spPr>
          <a:xfrm>
            <a:off x="283680" y="2688840"/>
            <a:ext cx="2232000" cy="1656000"/>
          </a:xfrm>
          <a:prstGeom prst="ellipse">
            <a:avLst/>
          </a:prstGeom>
          <a:ln>
            <a:solidFill>
              <a:srgbClr val="98b855"/>
            </a:solidFill>
            <a:round/>
          </a:ln>
          <a:effectLst>
            <a:outerShdw blurRad="40000" dir="5400000" dist="2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/>
        </p:style>
        <p:txBody>
          <a:bodyPr lIns="90000" rIns="90000" tIns="45000" bIns="45000" anchor="ctr"/>
          <a:p>
            <a:pPr algn="ctr">
              <a:lnSpc>
                <a:spcPct val="100000"/>
              </a:lnSpc>
            </a:pPr>
            <a:r>
              <a:rPr b="0" lang="en-GB" sz="1800" spc="-1" strike="noStrike">
                <a:solidFill>
                  <a:srgbClr val="000000"/>
                </a:solidFill>
                <a:latin typeface="Calibri"/>
              </a:rPr>
              <a:t>NHS111/OOH</a:t>
            </a:r>
            <a:endParaRPr b="0" lang="en-GB" sz="1800" spc="-1" strike="noStrike">
              <a:latin typeface="Arial"/>
            </a:endParaRPr>
          </a:p>
        </p:txBody>
      </p:sp>
    </p:spTree>
  </p:cSld>
  <p:timing>
    <p:tnLst>
      <p:par>
        <p:cTn id="7" dur="indefinite" restart="never" nodeType="tmRoot">
          <p:childTnLst>
            <p:seq>
              <p:cTn id="8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TextShape 1"/>
          <p:cNvSpPr txBox="1"/>
          <p:nvPr/>
        </p:nvSpPr>
        <p:spPr>
          <a:xfrm>
            <a:off x="467640" y="177264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anchor="ctr"/>
          <a:p>
            <a:pPr algn="ctr">
              <a:lnSpc>
                <a:spcPct val="100000"/>
              </a:lnSpc>
            </a:pPr>
            <a:r>
              <a:rPr b="0" lang="en-US" sz="4400" spc="-1" strike="noStrike">
                <a:solidFill>
                  <a:srgbClr val="000000"/>
                </a:solidFill>
                <a:latin typeface="Arial"/>
              </a:rPr>
              <a:t>The Community Pharmacist</a:t>
            </a:r>
            <a:endParaRPr b="0" lang="en-US" sz="4400" spc="-1" strike="noStrike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111" name="Picture 2" descr=""/>
          <p:cNvPicPr/>
          <p:nvPr/>
        </p:nvPicPr>
        <p:blipFill>
          <a:blip r:embed="rId1"/>
          <a:stretch/>
        </p:blipFill>
        <p:spPr>
          <a:xfrm>
            <a:off x="3348000" y="2997000"/>
            <a:ext cx="2631960" cy="2495160"/>
          </a:xfrm>
          <a:prstGeom prst="rect">
            <a:avLst/>
          </a:prstGeom>
          <a:ln>
            <a:noFill/>
          </a:ln>
        </p:spPr>
      </p:pic>
      <p:pic>
        <p:nvPicPr>
          <p:cNvPr id="112" name="Picture 2" descr=""/>
          <p:cNvPicPr/>
          <p:nvPr/>
        </p:nvPicPr>
        <p:blipFill>
          <a:blip r:embed="rId2"/>
          <a:stretch/>
        </p:blipFill>
        <p:spPr>
          <a:xfrm>
            <a:off x="6618240" y="4500000"/>
            <a:ext cx="2084760" cy="201600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9" dur="indefinite" restart="never" nodeType="tmRoot">
          <p:childTnLst>
            <p:seq>
              <p:cTn id="10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TextShape 1"/>
          <p:cNvSpPr txBox="1"/>
          <p:nvPr/>
        </p:nvSpPr>
        <p:spPr>
          <a:xfrm>
            <a:off x="395640" y="105264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anchor="ctr">
            <a:normAutofit/>
          </a:bodyPr>
          <a:p>
            <a:pPr algn="ctr">
              <a:lnSpc>
                <a:spcPct val="100000"/>
              </a:lnSpc>
            </a:pPr>
            <a:r>
              <a:rPr b="0" lang="en-US" sz="4400" spc="-1" strike="noStrike">
                <a:solidFill>
                  <a:srgbClr val="000000"/>
                </a:solidFill>
                <a:latin typeface="Arial"/>
              </a:rPr>
              <a:t>Community Pharmacy Contract</a:t>
            </a:r>
            <a:endParaRPr b="0" lang="en-US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4" name="TextShape 2"/>
          <p:cNvSpPr txBox="1"/>
          <p:nvPr/>
        </p:nvSpPr>
        <p:spPr>
          <a:xfrm>
            <a:off x="539640" y="2277000"/>
            <a:ext cx="8229240" cy="388800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3200" spc="-1" strike="noStrike">
                <a:solidFill>
                  <a:srgbClr val="000000"/>
                </a:solidFill>
                <a:latin typeface="Arial"/>
              </a:rPr>
              <a:t>Essential services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  <a:p>
            <a:pPr lvl="1" marL="743040" indent="-28548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</a:pPr>
            <a:r>
              <a:rPr b="0" lang="en-US" sz="2800" spc="-1" strike="noStrike">
                <a:solidFill>
                  <a:srgbClr val="000000"/>
                </a:solidFill>
                <a:latin typeface="Arial"/>
              </a:rPr>
              <a:t>Dispensing Medicines and Appliances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lvl="2" marL="1143000" indent="-22824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400" spc="-1" strike="noStrike">
                <a:solidFill>
                  <a:srgbClr val="000000"/>
                </a:solidFill>
                <a:latin typeface="Arial"/>
              </a:rPr>
              <a:t>Electronic Prescription Service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lvl="1" marL="743040" indent="-28548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</a:pPr>
            <a:r>
              <a:rPr b="0" lang="en-US" sz="2800" spc="-1" strike="noStrike">
                <a:solidFill>
                  <a:srgbClr val="000000"/>
                </a:solidFill>
                <a:latin typeface="Arial"/>
              </a:rPr>
              <a:t>Repeat Dispensing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lvl="2" marL="1143000" indent="-22824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400" spc="-1" strike="noStrike">
                <a:solidFill>
                  <a:srgbClr val="000000"/>
                </a:solidFill>
                <a:latin typeface="Arial"/>
              </a:rPr>
              <a:t>eRDs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lvl="1" marL="743040" indent="-28548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</a:pPr>
            <a:r>
              <a:rPr b="0" lang="en-US" sz="2800" spc="-1" strike="noStrike">
                <a:solidFill>
                  <a:srgbClr val="000000"/>
                </a:solidFill>
                <a:latin typeface="Arial"/>
              </a:rPr>
              <a:t>Disposal of Unwanted Medicines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lvl="1" marL="743040" indent="-28548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</a:pPr>
            <a:r>
              <a:rPr b="0" lang="en-US" sz="2800" spc="-1" strike="noStrike">
                <a:solidFill>
                  <a:srgbClr val="000000"/>
                </a:solidFill>
                <a:latin typeface="Arial"/>
              </a:rPr>
              <a:t>Public Health (Promotion of Health Lifestyles)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lvl="1" marL="743040" indent="-28548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</a:pPr>
            <a:r>
              <a:rPr b="0" lang="en-US" sz="2800" spc="-1" strike="noStrike">
                <a:solidFill>
                  <a:srgbClr val="000000"/>
                </a:solidFill>
                <a:latin typeface="Arial"/>
              </a:rPr>
              <a:t>Clinical Governance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lvl="1" marL="743040" indent="-28548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</a:pPr>
            <a:r>
              <a:rPr b="0" lang="en-US" sz="2800" spc="-1" strike="noStrike">
                <a:solidFill>
                  <a:srgbClr val="000000"/>
                </a:solidFill>
                <a:latin typeface="Arial"/>
              </a:rPr>
              <a:t>Signposting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lvl="1" marL="743040" indent="-28548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</a:pPr>
            <a:r>
              <a:rPr b="0" lang="en-US" sz="2800" spc="-1" strike="noStrike">
                <a:solidFill>
                  <a:srgbClr val="000000"/>
                </a:solidFill>
                <a:latin typeface="Arial"/>
              </a:rPr>
              <a:t>Support for Self Care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lvl="1" marL="743040" indent="-28548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</a:pPr>
            <a:r>
              <a:rPr b="0" lang="en-US" sz="2800" spc="-1" strike="noStrike">
                <a:solidFill>
                  <a:srgbClr val="000000"/>
                </a:solidFill>
                <a:latin typeface="Arial"/>
              </a:rPr>
              <a:t>Discharge Medicines Service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15" name="Picture 2" descr=""/>
          <p:cNvPicPr/>
          <p:nvPr/>
        </p:nvPicPr>
        <p:blipFill>
          <a:blip r:embed="rId1"/>
          <a:stretch/>
        </p:blipFill>
        <p:spPr>
          <a:xfrm>
            <a:off x="6506280" y="4293000"/>
            <a:ext cx="2084760" cy="2016000"/>
          </a:xfrm>
          <a:prstGeom prst="rect">
            <a:avLst/>
          </a:prstGeom>
          <a:ln>
            <a:noFill/>
          </a:ln>
        </p:spPr>
      </p:pic>
    </p:spTree>
  </p:cSld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TextShape 1"/>
          <p:cNvSpPr txBox="1"/>
          <p:nvPr/>
        </p:nvSpPr>
        <p:spPr>
          <a:xfrm>
            <a:off x="432720" y="2205000"/>
            <a:ext cx="8229240" cy="384876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3200" spc="-1" strike="noStrike">
                <a:solidFill>
                  <a:srgbClr val="000000"/>
                </a:solidFill>
                <a:latin typeface="Arial"/>
              </a:rPr>
              <a:t>Advanced Services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  <a:p>
            <a:pPr lvl="1" marL="743040" indent="-28548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</a:pPr>
            <a:r>
              <a:rPr b="0" lang="en-US" sz="2800" spc="-1" strike="noStrike">
                <a:solidFill>
                  <a:srgbClr val="000000"/>
                </a:solidFill>
                <a:latin typeface="Arial"/>
              </a:rPr>
              <a:t>New Medicines Service (NMS)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lvl="1" marL="743040" indent="-28548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</a:pPr>
            <a:r>
              <a:rPr b="0" lang="en-US" sz="2800" spc="-1" strike="noStrike">
                <a:solidFill>
                  <a:srgbClr val="000000"/>
                </a:solidFill>
                <a:latin typeface="Arial"/>
              </a:rPr>
              <a:t>Appliance Use Review (AUR)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lvl="1" marL="743040" indent="-28548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</a:pPr>
            <a:r>
              <a:rPr b="0" lang="en-US" sz="2800" spc="-1" strike="noStrike">
                <a:solidFill>
                  <a:srgbClr val="000000"/>
                </a:solidFill>
                <a:latin typeface="Arial"/>
              </a:rPr>
              <a:t>Stoma Appliance Customisation (SAC)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lvl="1" marL="743040" indent="-28548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</a:pPr>
            <a:r>
              <a:rPr b="0" lang="en-US" sz="2800" spc="-1" strike="noStrike">
                <a:solidFill>
                  <a:srgbClr val="000000"/>
                </a:solidFill>
                <a:latin typeface="Arial"/>
              </a:rPr>
              <a:t>Flu Vaccination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lvl="1" marL="743040" indent="-28548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</a:pPr>
            <a:r>
              <a:rPr b="0" lang="en-US" sz="2800" spc="-1" strike="noStrike">
                <a:solidFill>
                  <a:srgbClr val="000000"/>
                </a:solidFill>
                <a:latin typeface="Arial"/>
              </a:rPr>
              <a:t>Community Pharmacy Consultation Service (CPCS)- Minor Ailments and Urgent Medicines-referrals from NHS111 or GPs (GPCPCS)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lvl="1" marL="743040" indent="-28548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</a:pPr>
            <a:r>
              <a:rPr b="0" lang="en-US" sz="2800" spc="-1" strike="noStrike">
                <a:solidFill>
                  <a:srgbClr val="000000"/>
                </a:solidFill>
                <a:latin typeface="Arial"/>
              </a:rPr>
              <a:t>Hepatitis C Testing Service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lvl="1" marL="743040" indent="-28548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</a:pPr>
            <a:r>
              <a:rPr b="0" lang="en-US" sz="2800" spc="-1" strike="noStrike">
                <a:solidFill>
                  <a:srgbClr val="000000"/>
                </a:solidFill>
                <a:latin typeface="Arial"/>
              </a:rPr>
              <a:t>C-19 LFT Distribution Service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lvl="1" marL="743040" indent="-28548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</a:pPr>
            <a:r>
              <a:rPr b="0" lang="en-US" sz="2800" spc="-1" strike="noStrike">
                <a:solidFill>
                  <a:srgbClr val="000000"/>
                </a:solidFill>
                <a:latin typeface="Arial"/>
              </a:rPr>
              <a:t>Pandemic Delivery Service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endParaRPr b="0" lang="en-US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7" name="TextShape 2"/>
          <p:cNvSpPr txBox="1"/>
          <p:nvPr/>
        </p:nvSpPr>
        <p:spPr>
          <a:xfrm>
            <a:off x="432720" y="106200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anchor="ctr">
            <a:normAutofit/>
          </a:bodyPr>
          <a:p>
            <a:pPr algn="ctr">
              <a:lnSpc>
                <a:spcPct val="100000"/>
              </a:lnSpc>
            </a:pPr>
            <a:r>
              <a:rPr b="0" lang="en-US" sz="4400" spc="-1" strike="noStrike">
                <a:solidFill>
                  <a:srgbClr val="000000"/>
                </a:solidFill>
                <a:latin typeface="Arial"/>
              </a:rPr>
              <a:t>Community Pharmacy Contract</a:t>
            </a:r>
            <a:endParaRPr b="0" lang="en-US" sz="4400" spc="-1" strike="noStrike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118" name="Picture 2" descr=""/>
          <p:cNvPicPr/>
          <p:nvPr/>
        </p:nvPicPr>
        <p:blipFill>
          <a:blip r:embed="rId1"/>
          <a:stretch/>
        </p:blipFill>
        <p:spPr>
          <a:xfrm>
            <a:off x="6506280" y="4293000"/>
            <a:ext cx="2084760" cy="2016000"/>
          </a:xfrm>
          <a:prstGeom prst="rect">
            <a:avLst/>
          </a:prstGeom>
          <a:ln>
            <a:noFill/>
          </a:ln>
        </p:spPr>
      </p:pic>
    </p:spTree>
  </p:cSld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TextShape 1"/>
          <p:cNvSpPr txBox="1"/>
          <p:nvPr/>
        </p:nvSpPr>
        <p:spPr>
          <a:xfrm>
            <a:off x="323640" y="135000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anchor="ctr">
            <a:normAutofit/>
          </a:bodyPr>
          <a:p>
            <a:pPr algn="ctr">
              <a:lnSpc>
                <a:spcPct val="100000"/>
              </a:lnSpc>
            </a:pPr>
            <a:r>
              <a:rPr b="0" lang="en-US" sz="4400" spc="-1" strike="noStrike">
                <a:solidFill>
                  <a:srgbClr val="000000"/>
                </a:solidFill>
                <a:latin typeface="Arial"/>
              </a:rPr>
              <a:t>Enhanced/Locally Commissioned Services</a:t>
            </a:r>
            <a:endParaRPr b="0" lang="en-US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0" name="TextShape 2"/>
          <p:cNvSpPr txBox="1"/>
          <p:nvPr/>
        </p:nvSpPr>
        <p:spPr>
          <a:xfrm>
            <a:off x="474120" y="2493000"/>
            <a:ext cx="8229240" cy="3888000"/>
          </a:xfrm>
          <a:prstGeom prst="rect">
            <a:avLst/>
          </a:prstGeom>
          <a:noFill/>
          <a:ln>
            <a:noFill/>
          </a:ln>
        </p:spPr>
        <p:txBody>
          <a:bodyPr/>
          <a:p>
            <a:pPr marL="343080" indent="-34272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Smoking Cessation- commissioned by Provide through HLP- ECC funded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marL="343080" indent="-34272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Sexual Health Services-commissioned by Provide through HLP- ECC funded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marL="343080" indent="-34272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Needle Exchange- commissioned by Open Road- ECC funded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marL="343080" indent="-34272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Supervised Consumption Methadone/Buprenorphine- commissioned by EPUT (Essex STaRS), ECC funded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marL="343080" indent="-34272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NHS Health Checks- commissioned by ACE, ECC funded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marL="343080" indent="-34272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Palliative Care CCG funded-MSE wide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400"/>
              </a:spcBef>
            </a:pP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marL="343080" indent="-34272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COVID Vaccination service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21" name="Picture 2" descr=""/>
          <p:cNvPicPr/>
          <p:nvPr/>
        </p:nvPicPr>
        <p:blipFill>
          <a:blip r:embed="rId1"/>
          <a:stretch/>
        </p:blipFill>
        <p:spPr>
          <a:xfrm>
            <a:off x="6618240" y="4500000"/>
            <a:ext cx="2084760" cy="2016000"/>
          </a:xfrm>
          <a:prstGeom prst="rect">
            <a:avLst/>
          </a:prstGeom>
          <a:ln>
            <a:noFill/>
          </a:ln>
        </p:spPr>
      </p:pic>
      <p:sp>
        <p:nvSpPr>
          <p:cNvPr id="122" name="CustomShape 3"/>
          <p:cNvSpPr/>
          <p:nvPr/>
        </p:nvSpPr>
        <p:spPr>
          <a:xfrm>
            <a:off x="852480" y="5548680"/>
            <a:ext cx="2069280" cy="5925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/>
          <a:p>
            <a:pPr>
              <a:lnSpc>
                <a:spcPct val="100000"/>
              </a:lnSpc>
            </a:pPr>
            <a:r>
              <a:rPr b="0" lang="en-GB" sz="1100" spc="-1" strike="noStrike">
                <a:solidFill>
                  <a:srgbClr val="000000"/>
                </a:solidFill>
                <a:latin typeface="Calibri"/>
              </a:rPr>
              <a:t>Find nearest pharmacy to patient</a:t>
            </a:r>
            <a:endParaRPr b="0" lang="en-GB" sz="11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GB" sz="1100" spc="-1" strike="noStrike" u="sng">
                <a:solidFill>
                  <a:srgbClr val="0000ff"/>
                </a:solidFill>
                <a:uFillTx/>
                <a:latin typeface="Calibri"/>
                <a:hlinkClick r:id="rId2"/>
              </a:rPr>
              <a:t>https://pcm.prescqipp.info/</a:t>
            </a:r>
            <a:endParaRPr b="0" lang="en-GB" sz="11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n-GB" sz="1100" spc="-1" strike="noStrike">
              <a:latin typeface="Arial"/>
            </a:endParaRPr>
          </a:p>
        </p:txBody>
      </p:sp>
    </p:spTree>
  </p:cSld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" name="Picture 2" descr=""/>
          <p:cNvPicPr/>
          <p:nvPr/>
        </p:nvPicPr>
        <p:blipFill>
          <a:blip r:embed="rId1"/>
          <a:stretch/>
        </p:blipFill>
        <p:spPr>
          <a:xfrm>
            <a:off x="6305760" y="4490280"/>
            <a:ext cx="2745000" cy="2117160"/>
          </a:xfrm>
          <a:prstGeom prst="rect">
            <a:avLst/>
          </a:prstGeom>
          <a:ln>
            <a:noFill/>
          </a:ln>
        </p:spPr>
      </p:pic>
      <p:sp>
        <p:nvSpPr>
          <p:cNvPr id="124" name="CustomShape 1"/>
          <p:cNvSpPr/>
          <p:nvPr/>
        </p:nvSpPr>
        <p:spPr>
          <a:xfrm>
            <a:off x="191520" y="1049760"/>
            <a:ext cx="6192360" cy="5169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0" lang="en-GB" sz="2800" spc="-1" strike="noStrike">
                <a:solidFill>
                  <a:srgbClr val="000000"/>
                </a:solidFill>
                <a:latin typeface="Calibri"/>
              </a:rPr>
              <a:t>Role of community clinical pharmacist</a:t>
            </a:r>
            <a:endParaRPr b="0" lang="en-GB" sz="2800" spc="-1" strike="noStrike">
              <a:latin typeface="Arial"/>
            </a:endParaRPr>
          </a:p>
        </p:txBody>
      </p:sp>
      <p:sp>
        <p:nvSpPr>
          <p:cNvPr id="125" name="CustomShape 2"/>
          <p:cNvSpPr/>
          <p:nvPr/>
        </p:nvSpPr>
        <p:spPr>
          <a:xfrm>
            <a:off x="304560" y="1484640"/>
            <a:ext cx="5348520" cy="55177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marL="343080" indent="-34272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en-GB" sz="2000" spc="-1" strike="noStrike">
                <a:solidFill>
                  <a:srgbClr val="000000"/>
                </a:solidFill>
                <a:latin typeface="Calibri"/>
              </a:rPr>
              <a:t>Support for Self Care</a:t>
            </a:r>
            <a:endParaRPr b="0" lang="en-GB" sz="2000" spc="-1" strike="noStrike">
              <a:latin typeface="Arial"/>
            </a:endParaRPr>
          </a:p>
          <a:p>
            <a:pPr marL="343080" indent="-34272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en-GB" sz="2000" spc="-1" strike="noStrike">
                <a:solidFill>
                  <a:srgbClr val="000000"/>
                </a:solidFill>
                <a:latin typeface="Calibri"/>
              </a:rPr>
              <a:t>Community Pharmacy Consultation Service</a:t>
            </a:r>
            <a:endParaRPr b="0" lang="en-GB" sz="2000" spc="-1" strike="noStrike">
              <a:latin typeface="Arial"/>
            </a:endParaRPr>
          </a:p>
          <a:p>
            <a:pPr marL="343080" indent="-34272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en-GB" sz="2000" spc="-1" strike="noStrike">
                <a:solidFill>
                  <a:srgbClr val="000000"/>
                </a:solidFill>
                <a:latin typeface="Calibri"/>
              </a:rPr>
              <a:t>Prevention of illness</a:t>
            </a:r>
            <a:endParaRPr b="0" lang="en-GB" sz="2000" spc="-1" strike="noStrike">
              <a:latin typeface="Arial"/>
            </a:endParaRPr>
          </a:p>
          <a:p>
            <a:pPr lvl="1" marL="800280" indent="-34272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en-GB" sz="2000" spc="-1" strike="noStrike">
                <a:solidFill>
                  <a:srgbClr val="000000"/>
                </a:solidFill>
                <a:latin typeface="Calibri"/>
              </a:rPr>
              <a:t>Flu vaccination</a:t>
            </a:r>
            <a:endParaRPr b="0" lang="en-GB" sz="2000" spc="-1" strike="noStrike">
              <a:latin typeface="Arial"/>
            </a:endParaRPr>
          </a:p>
          <a:p>
            <a:pPr lvl="1" marL="800280" indent="-34272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en-GB" sz="2000" spc="-1" strike="noStrike">
                <a:solidFill>
                  <a:srgbClr val="000000"/>
                </a:solidFill>
                <a:latin typeface="Calibri"/>
              </a:rPr>
              <a:t>COVID vaccination</a:t>
            </a:r>
            <a:endParaRPr b="0" lang="en-GB" sz="2000" spc="-1" strike="noStrike">
              <a:latin typeface="Arial"/>
            </a:endParaRPr>
          </a:p>
          <a:p>
            <a:pPr marL="343080" indent="-34272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en-GB" sz="2000" spc="-1" strike="noStrike">
                <a:solidFill>
                  <a:srgbClr val="000000"/>
                </a:solidFill>
                <a:latin typeface="Calibri"/>
              </a:rPr>
              <a:t>LTC monitoring e.g. BP, Asthma</a:t>
            </a:r>
            <a:endParaRPr b="0" lang="en-GB" sz="2000" spc="-1" strike="noStrike">
              <a:latin typeface="Arial"/>
            </a:endParaRPr>
          </a:p>
          <a:p>
            <a:pPr marL="343080" indent="-34272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en-GB" sz="2000" spc="-1" strike="noStrike">
                <a:solidFill>
                  <a:srgbClr val="000000"/>
                </a:solidFill>
                <a:latin typeface="Calibri"/>
              </a:rPr>
              <a:t>Palliative Care Medicines</a:t>
            </a:r>
            <a:endParaRPr b="0" lang="en-GB" sz="20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GB" sz="2000" spc="-1" strike="noStrike">
                <a:solidFill>
                  <a:srgbClr val="000000"/>
                </a:solidFill>
                <a:latin typeface="Calibri"/>
              </a:rPr>
              <a:t>Medicines Optimisation</a:t>
            </a:r>
            <a:endParaRPr b="0" lang="en-GB" sz="2000" spc="-1" strike="noStrike">
              <a:latin typeface="Arial"/>
            </a:endParaRPr>
          </a:p>
          <a:p>
            <a:pPr marL="343080" indent="-34272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en-GB" sz="2000" spc="-1" strike="noStrike">
                <a:solidFill>
                  <a:srgbClr val="000000"/>
                </a:solidFill>
                <a:latin typeface="Calibri"/>
              </a:rPr>
              <a:t>Dispensing Services</a:t>
            </a:r>
            <a:endParaRPr b="0" lang="en-GB" sz="2000" spc="-1" strike="noStrike">
              <a:latin typeface="Arial"/>
            </a:endParaRPr>
          </a:p>
          <a:p>
            <a:pPr marL="343080" indent="-34272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en-GB" sz="2000" spc="-1" strike="noStrike">
                <a:solidFill>
                  <a:srgbClr val="000000"/>
                </a:solidFill>
                <a:latin typeface="Calibri"/>
              </a:rPr>
              <a:t>New Medicines Service (NMS)</a:t>
            </a:r>
            <a:endParaRPr b="0" lang="en-GB" sz="2000" spc="-1" strike="noStrike">
              <a:latin typeface="Arial"/>
            </a:endParaRPr>
          </a:p>
          <a:p>
            <a:pPr marL="343080" indent="-34272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en-GB" sz="2000" spc="-1" strike="noStrike">
                <a:solidFill>
                  <a:srgbClr val="000000"/>
                </a:solidFill>
                <a:latin typeface="Calibri"/>
              </a:rPr>
              <a:t>Discharge Medicines Service</a:t>
            </a:r>
            <a:endParaRPr b="0" lang="en-GB" sz="2000" spc="-1" strike="noStrike">
              <a:latin typeface="Arial"/>
            </a:endParaRPr>
          </a:p>
          <a:p>
            <a:pPr marL="343080" indent="-34272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en-GB" sz="2000" spc="-1" strike="noStrike">
                <a:solidFill>
                  <a:srgbClr val="000000"/>
                </a:solidFill>
                <a:latin typeface="Calibri"/>
              </a:rPr>
              <a:t>Education and Support</a:t>
            </a:r>
            <a:endParaRPr b="0" lang="en-GB" sz="20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GB" sz="2000" spc="-1" strike="noStrike">
                <a:solidFill>
                  <a:srgbClr val="000000"/>
                </a:solidFill>
                <a:latin typeface="Calibri"/>
              </a:rPr>
              <a:t>Public Health-Healthy Living Pharmacies</a:t>
            </a:r>
            <a:endParaRPr b="0" lang="en-GB" sz="2000" spc="-1" strike="noStrike"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en-GB" sz="2000" spc="-1" strike="noStrike">
                <a:solidFill>
                  <a:srgbClr val="000000"/>
                </a:solidFill>
                <a:latin typeface="Calibri"/>
              </a:rPr>
              <a:t>Smoking Cessation</a:t>
            </a:r>
            <a:endParaRPr b="0" lang="en-GB" sz="2000" spc="-1" strike="noStrike"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en-GB" sz="2000" spc="-1" strike="noStrike">
                <a:solidFill>
                  <a:srgbClr val="000000"/>
                </a:solidFill>
                <a:latin typeface="Calibri"/>
              </a:rPr>
              <a:t>Sexual Health</a:t>
            </a:r>
            <a:endParaRPr b="0" lang="en-GB" sz="2000" spc="-1" strike="noStrike"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en-GB" sz="2000" spc="-1" strike="noStrike">
                <a:solidFill>
                  <a:srgbClr val="000000"/>
                </a:solidFill>
                <a:latin typeface="Calibri"/>
              </a:rPr>
              <a:t>Hep C Testing</a:t>
            </a:r>
            <a:endParaRPr b="0" lang="en-GB" sz="20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n-GB" sz="20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n-GB" sz="2000" spc="-1" strike="noStrike">
              <a:latin typeface="Arial"/>
            </a:endParaRPr>
          </a:p>
        </p:txBody>
      </p:sp>
      <p:sp>
        <p:nvSpPr>
          <p:cNvPr id="126" name="CustomShape 3"/>
          <p:cNvSpPr/>
          <p:nvPr/>
        </p:nvSpPr>
        <p:spPr>
          <a:xfrm>
            <a:off x="5070240" y="2186280"/>
            <a:ext cx="833760" cy="833760"/>
          </a:xfrm>
          <a:prstGeom prst="ellipse">
            <a:avLst/>
          </a:prstGeom>
          <a:gradFill>
            <a:gsLst>
              <a:gs pos="0">
                <a:schemeClr val="accent5">
                  <a:shade val="51000"/>
                  <a:satMod val="130000"/>
                </a:schemeClr>
              </a:gs>
              <a:gs pos="80000">
                <a:schemeClr val="accent5">
                  <a:shade val="93000"/>
                  <a:satMod val="130000"/>
                </a:schemeClr>
              </a:gs>
              <a:gs pos="100000">
                <a:schemeClr val="accent5">
                  <a:shade val="94000"/>
                  <a:satMod val="135000"/>
                </a:schemeClr>
              </a:gs>
            </a:gsLst>
            <a:lin ang="16200000"/>
          </a:gradFill>
          <a:ln>
            <a:noFill/>
          </a:ln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/>
            <a:lightRig dir="t" rig="threePt">
              <a:rot lat="0" lon="0" rev="7500000"/>
            </a:lightRig>
          </a:scene3d>
          <a:sp3d>
            <a:bevelT w="63500" h="254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/>
        </p:style>
        <p:txBody>
          <a:bodyPr lIns="11520" rIns="11520" tIns="11520" bIns="11520" anchor="ctr"/>
          <a:p>
            <a:pPr algn="ctr">
              <a:lnSpc>
                <a:spcPct val="90000"/>
              </a:lnSpc>
              <a:spcAft>
                <a:spcPts val="315"/>
              </a:spcAft>
            </a:pPr>
            <a:r>
              <a:rPr b="0" lang="en-GB" sz="900" spc="-1" strike="noStrike">
                <a:solidFill>
                  <a:srgbClr val="ffffff"/>
                </a:solidFill>
                <a:latin typeface="Calibri"/>
              </a:rPr>
              <a:t>Common Ailments</a:t>
            </a:r>
            <a:endParaRPr b="0" lang="en-GB" sz="900" spc="-1" strike="noStrike">
              <a:latin typeface="Arial"/>
            </a:endParaRPr>
          </a:p>
        </p:txBody>
      </p:sp>
      <p:sp>
        <p:nvSpPr>
          <p:cNvPr id="127" name="CustomShape 4"/>
          <p:cNvSpPr/>
          <p:nvPr/>
        </p:nvSpPr>
        <p:spPr>
          <a:xfrm rot="1800000">
            <a:off x="5913360" y="2772360"/>
            <a:ext cx="221040" cy="281160"/>
          </a:xfrm>
          <a:prstGeom prst="rightArrow">
            <a:avLst>
              <a:gd name="adj1" fmla="val 60000"/>
              <a:gd name="adj2" fmla="val 50000"/>
            </a:avLst>
          </a:prstGeom>
          <a:gradFill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4400000"/>
          </a:gradFill>
          <a:ln>
            <a:noFill/>
          </a:ln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/>
            <a:lightRig dir="t" rig="threePt">
              <a:rot lat="0" lon="0" rev="7500000"/>
            </a:lightRig>
          </a:scene3d>
          <a:sp3d extrusionH="63500" z="-70000">
            <a:bevelT w="63500" h="25400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/>
        </p:style>
      </p:sp>
      <p:sp>
        <p:nvSpPr>
          <p:cNvPr id="128" name="CustomShape 5"/>
          <p:cNvSpPr/>
          <p:nvPr/>
        </p:nvSpPr>
        <p:spPr>
          <a:xfrm>
            <a:off x="6154560" y="2812320"/>
            <a:ext cx="833760" cy="833760"/>
          </a:xfrm>
          <a:prstGeom prst="ellipse">
            <a:avLst/>
          </a:prstGeom>
          <a:gradFill>
            <a:gsLst>
              <a:gs pos="0">
                <a:schemeClr val="accent5">
                  <a:shade val="51000"/>
                  <a:satMod val="130000"/>
                </a:schemeClr>
              </a:gs>
              <a:gs pos="80000">
                <a:schemeClr val="accent5">
                  <a:shade val="93000"/>
                  <a:satMod val="130000"/>
                </a:schemeClr>
              </a:gs>
              <a:gs pos="100000">
                <a:schemeClr val="accent5">
                  <a:shade val="94000"/>
                  <a:satMod val="135000"/>
                </a:schemeClr>
              </a:gs>
            </a:gsLst>
            <a:lin ang="16200000"/>
          </a:gradFill>
          <a:ln>
            <a:noFill/>
          </a:ln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/>
            <a:lightRig dir="t" rig="threePt">
              <a:rot lat="0" lon="0" rev="7500000"/>
            </a:lightRig>
          </a:scene3d>
          <a:sp3d>
            <a:bevelT w="63500" h="254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/>
        </p:style>
        <p:txBody>
          <a:bodyPr lIns="11520" rIns="11520" tIns="11520" bIns="11520" anchor="ctr"/>
          <a:p>
            <a:pPr algn="ctr">
              <a:lnSpc>
                <a:spcPct val="90000"/>
              </a:lnSpc>
              <a:spcAft>
                <a:spcPts val="315"/>
              </a:spcAft>
            </a:pPr>
            <a:r>
              <a:rPr b="0" lang="en-GB" sz="900" spc="-1" strike="noStrike">
                <a:solidFill>
                  <a:srgbClr val="ffffff"/>
                </a:solidFill>
                <a:latin typeface="Calibri"/>
              </a:rPr>
              <a:t>Promotion Prevention  Protection</a:t>
            </a:r>
            <a:endParaRPr b="0" lang="en-GB" sz="900" spc="-1" strike="noStrike">
              <a:latin typeface="Arial"/>
            </a:endParaRPr>
          </a:p>
        </p:txBody>
      </p:sp>
      <p:sp>
        <p:nvSpPr>
          <p:cNvPr id="129" name="CustomShape 6"/>
          <p:cNvSpPr/>
          <p:nvPr/>
        </p:nvSpPr>
        <p:spPr>
          <a:xfrm rot="5400000">
            <a:off x="6461280" y="3708000"/>
            <a:ext cx="221040" cy="281160"/>
          </a:xfrm>
          <a:prstGeom prst="rightArrow">
            <a:avLst>
              <a:gd name="adj1" fmla="val 60000"/>
              <a:gd name="adj2" fmla="val 50000"/>
            </a:avLst>
          </a:prstGeom>
          <a:gradFill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0800000"/>
          </a:gradFill>
          <a:ln>
            <a:noFill/>
          </a:ln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/>
            <a:lightRig dir="t" rig="threePt">
              <a:rot lat="0" lon="0" rev="7500000"/>
            </a:lightRig>
          </a:scene3d>
          <a:sp3d extrusionH="63500" z="-70000">
            <a:bevelT w="63500" h="25400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/>
        </p:style>
      </p:sp>
      <p:sp>
        <p:nvSpPr>
          <p:cNvPr id="130" name="CustomShape 7"/>
          <p:cNvSpPr/>
          <p:nvPr/>
        </p:nvSpPr>
        <p:spPr>
          <a:xfrm>
            <a:off x="6154560" y="4064400"/>
            <a:ext cx="833760" cy="833760"/>
          </a:xfrm>
          <a:prstGeom prst="ellipse">
            <a:avLst/>
          </a:prstGeom>
          <a:gradFill>
            <a:gsLst>
              <a:gs pos="0">
                <a:schemeClr val="accent5">
                  <a:shade val="51000"/>
                  <a:satMod val="130000"/>
                </a:schemeClr>
              </a:gs>
              <a:gs pos="80000">
                <a:schemeClr val="accent5">
                  <a:shade val="93000"/>
                  <a:satMod val="130000"/>
                </a:schemeClr>
              </a:gs>
              <a:gs pos="100000">
                <a:schemeClr val="accent5">
                  <a:shade val="94000"/>
                  <a:satMod val="135000"/>
                </a:schemeClr>
              </a:gs>
            </a:gsLst>
            <a:lin ang="16200000"/>
          </a:gradFill>
          <a:ln>
            <a:noFill/>
          </a:ln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/>
            <a:lightRig dir="t" rig="threePt">
              <a:rot lat="0" lon="0" rev="7500000"/>
            </a:lightRig>
          </a:scene3d>
          <a:sp3d>
            <a:bevelT w="63500" h="254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/>
        </p:style>
        <p:txBody>
          <a:bodyPr lIns="11520" rIns="11520" tIns="11520" bIns="11520" anchor="ctr"/>
          <a:p>
            <a:pPr algn="ctr">
              <a:lnSpc>
                <a:spcPct val="90000"/>
              </a:lnSpc>
              <a:spcAft>
                <a:spcPts val="315"/>
              </a:spcAft>
            </a:pPr>
            <a:r>
              <a:rPr b="0" lang="en-GB" sz="900" spc="-1" strike="noStrike">
                <a:solidFill>
                  <a:srgbClr val="ffffff"/>
                </a:solidFill>
                <a:latin typeface="Calibri"/>
              </a:rPr>
              <a:t>Early detection</a:t>
            </a:r>
            <a:endParaRPr b="0" lang="en-GB" sz="900" spc="-1" strike="noStrike">
              <a:latin typeface="Arial"/>
            </a:endParaRPr>
          </a:p>
        </p:txBody>
      </p:sp>
      <p:sp>
        <p:nvSpPr>
          <p:cNvPr id="131" name="CustomShape 8"/>
          <p:cNvSpPr/>
          <p:nvPr/>
        </p:nvSpPr>
        <p:spPr>
          <a:xfrm rot="9000000">
            <a:off x="5924520" y="4650480"/>
            <a:ext cx="221040" cy="281160"/>
          </a:xfrm>
          <a:prstGeom prst="rightArrow">
            <a:avLst>
              <a:gd name="adj1" fmla="val 60000"/>
              <a:gd name="adj2" fmla="val 50000"/>
            </a:avLst>
          </a:prstGeom>
          <a:gradFill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7200000"/>
          </a:gradFill>
          <a:ln>
            <a:noFill/>
          </a:ln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/>
            <a:lightRig dir="t" rig="threePt">
              <a:rot lat="0" lon="0" rev="7500000"/>
            </a:lightRig>
          </a:scene3d>
          <a:sp3d extrusionH="63500" z="-70000">
            <a:bevelT w="63500" h="25400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/>
        </p:style>
      </p:sp>
      <p:sp>
        <p:nvSpPr>
          <p:cNvPr id="132" name="CustomShape 9"/>
          <p:cNvSpPr/>
          <p:nvPr/>
        </p:nvSpPr>
        <p:spPr>
          <a:xfrm>
            <a:off x="5070240" y="4690440"/>
            <a:ext cx="833760" cy="833760"/>
          </a:xfrm>
          <a:prstGeom prst="ellipse">
            <a:avLst/>
          </a:prstGeom>
          <a:gradFill>
            <a:gsLst>
              <a:gs pos="0">
                <a:schemeClr val="accent5">
                  <a:shade val="51000"/>
                  <a:satMod val="130000"/>
                </a:schemeClr>
              </a:gs>
              <a:gs pos="80000">
                <a:schemeClr val="accent5">
                  <a:shade val="93000"/>
                  <a:satMod val="130000"/>
                </a:schemeClr>
              </a:gs>
              <a:gs pos="100000">
                <a:schemeClr val="accent5">
                  <a:shade val="94000"/>
                  <a:satMod val="135000"/>
                </a:schemeClr>
              </a:gs>
            </a:gsLst>
            <a:lin ang="16200000"/>
          </a:gradFill>
          <a:ln>
            <a:noFill/>
          </a:ln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/>
            <a:lightRig dir="t" rig="threePt">
              <a:rot lat="0" lon="0" rev="7500000"/>
            </a:lightRig>
          </a:scene3d>
          <a:sp3d>
            <a:bevelT w="63500" h="254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/>
        </p:style>
        <p:txBody>
          <a:bodyPr lIns="11520" rIns="11520" tIns="11520" bIns="11520" anchor="ctr"/>
          <a:p>
            <a:pPr algn="ctr">
              <a:lnSpc>
                <a:spcPct val="90000"/>
              </a:lnSpc>
              <a:spcAft>
                <a:spcPts val="315"/>
              </a:spcAft>
            </a:pPr>
            <a:r>
              <a:rPr b="0" lang="en-GB" sz="900" spc="-1" strike="noStrike">
                <a:solidFill>
                  <a:srgbClr val="ffffff"/>
                </a:solidFill>
                <a:latin typeface="Calibri"/>
              </a:rPr>
              <a:t>Diagnosis &amp; Treatment</a:t>
            </a:r>
            <a:endParaRPr b="0" lang="en-GB" sz="900" spc="-1" strike="noStrike">
              <a:latin typeface="Arial"/>
            </a:endParaRPr>
          </a:p>
        </p:txBody>
      </p:sp>
      <p:sp>
        <p:nvSpPr>
          <p:cNvPr id="133" name="CustomShape 10"/>
          <p:cNvSpPr/>
          <p:nvPr/>
        </p:nvSpPr>
        <p:spPr>
          <a:xfrm rot="12600000">
            <a:off x="4840200" y="4656960"/>
            <a:ext cx="221040" cy="281160"/>
          </a:xfrm>
          <a:prstGeom prst="rightArrow">
            <a:avLst>
              <a:gd name="adj1" fmla="val 60000"/>
              <a:gd name="adj2" fmla="val 50000"/>
            </a:avLst>
          </a:prstGeom>
          <a:gradFill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3600000"/>
          </a:gradFill>
          <a:ln>
            <a:noFill/>
          </a:ln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/>
            <a:lightRig dir="t" rig="threePt">
              <a:rot lat="0" lon="0" rev="7500000"/>
            </a:lightRig>
          </a:scene3d>
          <a:sp3d extrusionH="63500" z="-70000">
            <a:bevelT w="63500" h="25400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/>
        </p:style>
      </p:sp>
      <p:sp>
        <p:nvSpPr>
          <p:cNvPr id="134" name="CustomShape 11"/>
          <p:cNvSpPr/>
          <p:nvPr/>
        </p:nvSpPr>
        <p:spPr>
          <a:xfrm>
            <a:off x="3985920" y="4064400"/>
            <a:ext cx="833760" cy="833760"/>
          </a:xfrm>
          <a:prstGeom prst="ellipse">
            <a:avLst/>
          </a:prstGeom>
          <a:gradFill>
            <a:gsLst>
              <a:gs pos="0">
                <a:schemeClr val="accent5">
                  <a:shade val="51000"/>
                  <a:satMod val="130000"/>
                </a:schemeClr>
              </a:gs>
              <a:gs pos="80000">
                <a:schemeClr val="accent5">
                  <a:shade val="93000"/>
                  <a:satMod val="130000"/>
                </a:schemeClr>
              </a:gs>
              <a:gs pos="100000">
                <a:schemeClr val="accent5">
                  <a:shade val="94000"/>
                  <a:satMod val="135000"/>
                </a:schemeClr>
              </a:gs>
            </a:gsLst>
            <a:lin ang="16200000"/>
          </a:gradFill>
          <a:ln>
            <a:noFill/>
          </a:ln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/>
            <a:lightRig dir="t" rig="threePt">
              <a:rot lat="0" lon="0" rev="7500000"/>
            </a:lightRig>
          </a:scene3d>
          <a:sp3d>
            <a:bevelT w="63500" h="254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/>
        </p:style>
        <p:txBody>
          <a:bodyPr lIns="11520" rIns="11520" tIns="11520" bIns="11520" anchor="ctr"/>
          <a:p>
            <a:pPr algn="ctr">
              <a:lnSpc>
                <a:spcPct val="90000"/>
              </a:lnSpc>
              <a:spcAft>
                <a:spcPts val="315"/>
              </a:spcAft>
            </a:pPr>
            <a:r>
              <a:rPr b="0" lang="en-GB" sz="900" spc="-1" strike="noStrike">
                <a:solidFill>
                  <a:srgbClr val="ffffff"/>
                </a:solidFill>
                <a:latin typeface="Calibri"/>
              </a:rPr>
              <a:t>Initial supply and support</a:t>
            </a:r>
            <a:endParaRPr b="0" lang="en-GB" sz="900" spc="-1" strike="noStrike">
              <a:latin typeface="Arial"/>
            </a:endParaRPr>
          </a:p>
        </p:txBody>
      </p:sp>
      <p:sp>
        <p:nvSpPr>
          <p:cNvPr id="135" name="CustomShape 12"/>
          <p:cNvSpPr/>
          <p:nvPr/>
        </p:nvSpPr>
        <p:spPr>
          <a:xfrm rot="16200000">
            <a:off x="4291920" y="3720960"/>
            <a:ext cx="221040" cy="281160"/>
          </a:xfrm>
          <a:prstGeom prst="rightArrow">
            <a:avLst>
              <a:gd name="adj1" fmla="val 60000"/>
              <a:gd name="adj2" fmla="val 50000"/>
            </a:avLst>
          </a:prstGeom>
          <a:gradFill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0"/>
          </a:gradFill>
          <a:ln>
            <a:noFill/>
          </a:ln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/>
            <a:lightRig dir="t" rig="threePt">
              <a:rot lat="0" lon="0" rev="7500000"/>
            </a:lightRig>
          </a:scene3d>
          <a:sp3d extrusionH="63500" z="-70000">
            <a:bevelT w="63500" h="25400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/>
        </p:style>
      </p:sp>
      <p:sp>
        <p:nvSpPr>
          <p:cNvPr id="136" name="CustomShape 13"/>
          <p:cNvSpPr/>
          <p:nvPr/>
        </p:nvSpPr>
        <p:spPr>
          <a:xfrm>
            <a:off x="3985920" y="2812320"/>
            <a:ext cx="833760" cy="833760"/>
          </a:xfrm>
          <a:prstGeom prst="ellipse">
            <a:avLst/>
          </a:prstGeom>
          <a:gradFill>
            <a:gsLst>
              <a:gs pos="0">
                <a:schemeClr val="accent5">
                  <a:shade val="51000"/>
                  <a:satMod val="130000"/>
                </a:schemeClr>
              </a:gs>
              <a:gs pos="80000">
                <a:schemeClr val="accent5">
                  <a:shade val="93000"/>
                  <a:satMod val="130000"/>
                </a:schemeClr>
              </a:gs>
              <a:gs pos="100000">
                <a:schemeClr val="accent5">
                  <a:shade val="94000"/>
                  <a:satMod val="135000"/>
                </a:schemeClr>
              </a:gs>
            </a:gsLst>
            <a:lin ang="16200000"/>
          </a:gradFill>
          <a:ln>
            <a:noFill/>
          </a:ln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/>
            <a:lightRig dir="t" rig="threePt">
              <a:rot lat="0" lon="0" rev="7500000"/>
            </a:lightRig>
          </a:scene3d>
          <a:sp3d>
            <a:bevelT w="63500" h="254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/>
        </p:style>
        <p:txBody>
          <a:bodyPr lIns="11520" rIns="11520" tIns="11520" bIns="11520" anchor="ctr"/>
          <a:p>
            <a:pPr algn="ctr">
              <a:lnSpc>
                <a:spcPct val="90000"/>
              </a:lnSpc>
              <a:spcAft>
                <a:spcPts val="315"/>
              </a:spcAft>
            </a:pPr>
            <a:r>
              <a:rPr b="0" lang="en-GB" sz="900" spc="-1" strike="noStrike">
                <a:solidFill>
                  <a:srgbClr val="ffffff"/>
                </a:solidFill>
                <a:latin typeface="Calibri"/>
              </a:rPr>
              <a:t>Ongoing adherence support</a:t>
            </a:r>
            <a:endParaRPr b="0" lang="en-GB" sz="900" spc="-1" strike="noStrike">
              <a:latin typeface="Arial"/>
            </a:endParaRPr>
          </a:p>
        </p:txBody>
      </p:sp>
      <p:sp>
        <p:nvSpPr>
          <p:cNvPr id="137" name="CustomShape 14"/>
          <p:cNvSpPr/>
          <p:nvPr/>
        </p:nvSpPr>
        <p:spPr>
          <a:xfrm rot="19800000">
            <a:off x="4828680" y="2778840"/>
            <a:ext cx="221040" cy="281160"/>
          </a:xfrm>
          <a:prstGeom prst="rightArrow">
            <a:avLst>
              <a:gd name="adj1" fmla="val 60000"/>
              <a:gd name="adj2" fmla="val 50000"/>
            </a:avLst>
          </a:prstGeom>
          <a:gradFill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8000000"/>
          </a:gradFill>
          <a:ln>
            <a:noFill/>
          </a:ln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/>
            <a:lightRig dir="t" rig="threePt">
              <a:rot lat="0" lon="0" rev="7500000"/>
            </a:lightRig>
          </a:scene3d>
          <a:sp3d extrusionH="63500" z="-70000">
            <a:bevelT w="63500" h="25400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/>
        </p:style>
      </p:sp>
      <p:sp>
        <p:nvSpPr>
          <p:cNvPr id="138" name="CustomShape 15"/>
          <p:cNvSpPr/>
          <p:nvPr/>
        </p:nvSpPr>
        <p:spPr>
          <a:xfrm>
            <a:off x="4714560" y="3141000"/>
            <a:ext cx="1428480" cy="1428480"/>
          </a:xfrm>
          <a:prstGeom prst="ellipse">
            <a:avLst/>
          </a:prstGeom>
          <a:ln>
            <a:solidFill>
              <a:srgbClr val="46aac4"/>
            </a:solidFill>
            <a:round/>
          </a:ln>
          <a:effectLst>
            <a:outerShdw blurRad="40000" dir="5400000" dist="23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/>
        </p:style>
        <p:txBody>
          <a:bodyPr lIns="90000" rIns="90000" tIns="45000" bIns="45000" anchor="ctr"/>
          <a:p>
            <a:pPr algn="ctr">
              <a:lnSpc>
                <a:spcPct val="100000"/>
              </a:lnSpc>
            </a:pPr>
            <a:r>
              <a:rPr b="1" lang="en-GB" sz="1400" spc="-1" strike="noStrike">
                <a:solidFill>
                  <a:srgbClr val="ffffff"/>
                </a:solidFill>
                <a:latin typeface="Calibri"/>
              </a:rPr>
              <a:t>PATIENT and PUBLIC</a:t>
            </a:r>
            <a:endParaRPr b="0" lang="en-GB" sz="1400" spc="-1" strike="noStrike">
              <a:latin typeface="Arial"/>
            </a:endParaRPr>
          </a:p>
        </p:txBody>
      </p:sp>
      <p:pic>
        <p:nvPicPr>
          <p:cNvPr id="139" name="Picture 2" descr=""/>
          <p:cNvPicPr/>
          <p:nvPr/>
        </p:nvPicPr>
        <p:blipFill>
          <a:blip r:embed="rId2"/>
          <a:stretch/>
        </p:blipFill>
        <p:spPr>
          <a:xfrm>
            <a:off x="3547800" y="5708160"/>
            <a:ext cx="1938960" cy="1007640"/>
          </a:xfrm>
          <a:prstGeom prst="rect">
            <a:avLst/>
          </a:prstGeom>
          <a:ln>
            <a:noFill/>
          </a:ln>
        </p:spPr>
      </p:pic>
      <p:pic>
        <p:nvPicPr>
          <p:cNvPr id="140" name="Picture 4" descr=""/>
          <p:cNvPicPr/>
          <p:nvPr/>
        </p:nvPicPr>
        <p:blipFill>
          <a:blip r:embed="rId3"/>
          <a:stretch/>
        </p:blipFill>
        <p:spPr>
          <a:xfrm>
            <a:off x="6300360" y="1257840"/>
            <a:ext cx="2643840" cy="1509120"/>
          </a:xfrm>
          <a:prstGeom prst="rect">
            <a:avLst/>
          </a:prstGeom>
          <a:ln>
            <a:noFill/>
          </a:ln>
        </p:spPr>
      </p:pic>
    </p:spTree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>Live Well draft PowerPoint template variant 1</Template>
  <TotalTime>595</TotalTime>
  <Application>LibreOffice/5.4.1.2$Windows_X86_64 LibreOffice_project/ea7cb86e6eeb2bf3a5af73a8f7777ac570321527</Application>
  <Words>597</Words>
  <Paragraphs>148</Paragraphs>
  <Company>CECSU</Company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2016-02-22T11:23:53Z</dcterms:created>
  <dc:creator>Sharp James (06Q) NHS Mid Essex CCG</dc:creator>
  <dc:description/>
  <dc:language>en-GB</dc:language>
  <cp:lastModifiedBy>WILKINSON, Paula (NHS MID ESSEX CCG)</cp:lastModifiedBy>
  <dcterms:modified xsi:type="dcterms:W3CDTF">2021-04-14T22:33:00Z</dcterms:modified>
  <cp:revision>59</cp:revision>
  <dc:subject/>
  <dc:title>PowerPoint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16.0000</vt:lpwstr>
  </property>
  <property fmtid="{D5CDD505-2E9C-101B-9397-08002B2CF9AE}" pid="3" name="Company">
    <vt:lpwstr>CECSU</vt:lpwstr>
  </property>
  <property fmtid="{D5CDD505-2E9C-101B-9397-08002B2CF9AE}" pid="4" name="HiddenSlides">
    <vt:i4>0</vt:i4>
  </property>
  <property fmtid="{D5CDD505-2E9C-101B-9397-08002B2CF9AE}" pid="5" name="HyperlinksChanged">
    <vt:bool>0</vt:bool>
  </property>
  <property fmtid="{D5CDD505-2E9C-101B-9397-08002B2CF9AE}" pid="6" name="LinksUpToDate">
    <vt:bool>0</vt:bool>
  </property>
  <property fmtid="{D5CDD505-2E9C-101B-9397-08002B2CF9AE}" pid="7" name="MMClips">
    <vt:i4>0</vt:i4>
  </property>
  <property fmtid="{D5CDD505-2E9C-101B-9397-08002B2CF9AE}" pid="8" name="Notes">
    <vt:i4>3</vt:i4>
  </property>
  <property fmtid="{D5CDD505-2E9C-101B-9397-08002B2CF9AE}" pid="9" name="PresentationFormat">
    <vt:lpwstr>On-screen Show (4:3)</vt:lpwstr>
  </property>
  <property fmtid="{D5CDD505-2E9C-101B-9397-08002B2CF9AE}" pid="10" name="ScaleCrop">
    <vt:bool>0</vt:bool>
  </property>
  <property fmtid="{D5CDD505-2E9C-101B-9397-08002B2CF9AE}" pid="11" name="ShareDoc">
    <vt:bool>0</vt:bool>
  </property>
  <property fmtid="{D5CDD505-2E9C-101B-9397-08002B2CF9AE}" pid="12" name="Slides">
    <vt:i4>16</vt:i4>
  </property>
</Properties>
</file>